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35"/>
  </p:notesMasterIdLst>
  <p:sldIdLst>
    <p:sldId id="385" r:id="rId5"/>
    <p:sldId id="737" r:id="rId6"/>
    <p:sldId id="831" r:id="rId7"/>
    <p:sldId id="704" r:id="rId8"/>
    <p:sldId id="705" r:id="rId9"/>
    <p:sldId id="706" r:id="rId10"/>
    <p:sldId id="830" r:id="rId11"/>
    <p:sldId id="829" r:id="rId12"/>
    <p:sldId id="708" r:id="rId13"/>
    <p:sldId id="709" r:id="rId14"/>
    <p:sldId id="795" r:id="rId15"/>
    <p:sldId id="814" r:id="rId16"/>
    <p:sldId id="832" r:id="rId17"/>
    <p:sldId id="804" r:id="rId18"/>
    <p:sldId id="800" r:id="rId19"/>
    <p:sldId id="801" r:id="rId20"/>
    <p:sldId id="853" r:id="rId21"/>
    <p:sldId id="854" r:id="rId22"/>
    <p:sldId id="802" r:id="rId23"/>
    <p:sldId id="803" r:id="rId24"/>
    <p:sldId id="771" r:id="rId25"/>
    <p:sldId id="713" r:id="rId26"/>
    <p:sldId id="715" r:id="rId27"/>
    <p:sldId id="839" r:id="rId28"/>
    <p:sldId id="799" r:id="rId29"/>
    <p:sldId id="716" r:id="rId30"/>
    <p:sldId id="796" r:id="rId31"/>
    <p:sldId id="769" r:id="rId32"/>
    <p:sldId id="770" r:id="rId33"/>
    <p:sldId id="797" r:id="rId34"/>
    <p:sldId id="726" r:id="rId35"/>
    <p:sldId id="727" r:id="rId36"/>
    <p:sldId id="728" r:id="rId37"/>
    <p:sldId id="731" r:id="rId38"/>
    <p:sldId id="805" r:id="rId39"/>
    <p:sldId id="855" r:id="rId40"/>
    <p:sldId id="825" r:id="rId41"/>
    <p:sldId id="833" r:id="rId42"/>
    <p:sldId id="732" r:id="rId43"/>
    <p:sldId id="733" r:id="rId44"/>
    <p:sldId id="734" r:id="rId45"/>
    <p:sldId id="735" r:id="rId46"/>
    <p:sldId id="736" r:id="rId47"/>
    <p:sldId id="739" r:id="rId48"/>
    <p:sldId id="740" r:id="rId49"/>
    <p:sldId id="741" r:id="rId50"/>
    <p:sldId id="745" r:id="rId51"/>
    <p:sldId id="851" r:id="rId52"/>
    <p:sldId id="743" r:id="rId53"/>
    <p:sldId id="744" r:id="rId54"/>
    <p:sldId id="817" r:id="rId55"/>
    <p:sldId id="746" r:id="rId56"/>
    <p:sldId id="806" r:id="rId57"/>
    <p:sldId id="852" r:id="rId58"/>
    <p:sldId id="837" r:id="rId59"/>
    <p:sldId id="793" r:id="rId60"/>
    <p:sldId id="775" r:id="rId61"/>
    <p:sldId id="777" r:id="rId62"/>
    <p:sldId id="778" r:id="rId63"/>
    <p:sldId id="779" r:id="rId64"/>
    <p:sldId id="780" r:id="rId65"/>
    <p:sldId id="781" r:id="rId66"/>
    <p:sldId id="782" r:id="rId67"/>
    <p:sldId id="783" r:id="rId68"/>
    <p:sldId id="784" r:id="rId69"/>
    <p:sldId id="785" r:id="rId70"/>
    <p:sldId id="786" r:id="rId71"/>
    <p:sldId id="787" r:id="rId72"/>
    <p:sldId id="788" r:id="rId73"/>
    <p:sldId id="789" r:id="rId74"/>
    <p:sldId id="790" r:id="rId75"/>
    <p:sldId id="807" r:id="rId76"/>
    <p:sldId id="840" r:id="rId77"/>
    <p:sldId id="847" r:id="rId78"/>
    <p:sldId id="808" r:id="rId79"/>
    <p:sldId id="841" r:id="rId80"/>
    <p:sldId id="842" r:id="rId81"/>
    <p:sldId id="843" r:id="rId82"/>
    <p:sldId id="810" r:id="rId83"/>
    <p:sldId id="848" r:id="rId84"/>
    <p:sldId id="809" r:id="rId85"/>
    <p:sldId id="844" r:id="rId86"/>
    <p:sldId id="845" r:id="rId87"/>
    <p:sldId id="846" r:id="rId88"/>
    <p:sldId id="811" r:id="rId89"/>
    <p:sldId id="836" r:id="rId90"/>
    <p:sldId id="835" r:id="rId91"/>
    <p:sldId id="812" r:id="rId92"/>
    <p:sldId id="828" r:id="rId93"/>
    <p:sldId id="826" r:id="rId94"/>
    <p:sldId id="850" r:id="rId95"/>
    <p:sldId id="849" r:id="rId96"/>
    <p:sldId id="813" r:id="rId97"/>
    <p:sldId id="838" r:id="rId98"/>
    <p:sldId id="792" r:id="rId99"/>
    <p:sldId id="623" r:id="rId100"/>
    <p:sldId id="773" r:id="rId101"/>
    <p:sldId id="501" r:id="rId102"/>
    <p:sldId id="662" r:id="rId103"/>
    <p:sldId id="692" r:id="rId104"/>
    <p:sldId id="679" r:id="rId105"/>
    <p:sldId id="555" r:id="rId106"/>
    <p:sldId id="567" r:id="rId107"/>
    <p:sldId id="821" r:id="rId108"/>
    <p:sldId id="693" r:id="rId109"/>
    <p:sldId id="681" r:id="rId110"/>
    <p:sldId id="663" r:id="rId111"/>
    <p:sldId id="682" r:id="rId112"/>
    <p:sldId id="683" r:id="rId113"/>
    <p:sldId id="684" r:id="rId114"/>
    <p:sldId id="685" r:id="rId115"/>
    <p:sldId id="686" r:id="rId116"/>
    <p:sldId id="687" r:id="rId117"/>
    <p:sldId id="688" r:id="rId118"/>
    <p:sldId id="689" r:id="rId119"/>
    <p:sldId id="690" r:id="rId120"/>
    <p:sldId id="822" r:id="rId121"/>
    <p:sldId id="823" r:id="rId122"/>
    <p:sldId id="664" r:id="rId123"/>
    <p:sldId id="665" r:id="rId124"/>
    <p:sldId id="818" r:id="rId125"/>
    <p:sldId id="819" r:id="rId126"/>
    <p:sldId id="666" r:id="rId127"/>
    <p:sldId id="668" r:id="rId128"/>
    <p:sldId id="599" r:id="rId129"/>
    <p:sldId id="630" r:id="rId130"/>
    <p:sldId id="824" r:id="rId131"/>
    <p:sldId id="701" r:id="rId132"/>
    <p:sldId id="834" r:id="rId133"/>
    <p:sldId id="674" r:id="rId1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704"/>
            <p14:sldId id="705"/>
            <p14:sldId id="706"/>
          </p14:sldIdLst>
        </p14:section>
        <p14:section name="WildFly Swarm" id="{77821F84-5FB1-0F49-AC3A-8BE98F86F14F}">
          <p14:sldIdLst>
            <p14:sldId id="830"/>
            <p14:sldId id="829"/>
            <p14:sldId id="708"/>
            <p14:sldId id="709"/>
            <p14:sldId id="795"/>
            <p14:sldId id="814"/>
          </p14:sldIdLst>
        </p14:section>
        <p14:section name="Containers and Microservices" id="{6FE29FE8-4177-EA43-88BD-66A9FE5000B6}">
          <p14:sldIdLst>
            <p14:sldId id="832"/>
            <p14:sldId id="804"/>
            <p14:sldId id="800"/>
            <p14:sldId id="801"/>
            <p14:sldId id="853"/>
            <p14:sldId id="854"/>
            <p14:sldId id="802"/>
            <p14:sldId id="803"/>
          </p14:sldIdLst>
        </p14:section>
        <p14:section name="Fargate &amp; ECS Intro" id="{64441F07-7053-2043-9879-7BB960C2AEA6}">
          <p14:sldIdLst>
            <p14:sldId id="771"/>
            <p14:sldId id="713"/>
            <p14:sldId id="715"/>
            <p14:sldId id="839"/>
            <p14:sldId id="799"/>
            <p14:sldId id="716"/>
            <p14:sldId id="796"/>
          </p14:sldIdLst>
        </p14:section>
        <p14:section name="ECS Task" id="{BE89CB88-C877-1D4E-B486-4302AF46C673}">
          <p14:sldIdLst>
            <p14:sldId id="769"/>
            <p14:sldId id="770"/>
            <p14:sldId id="797"/>
          </p14:sldIdLst>
        </p14:section>
        <p14:section name="ECS Fargate" id="{8FF4FCDA-BE23-2B42-8EC7-8F6BE2DEF191}">
          <p14:sldIdLst>
            <p14:sldId id="726"/>
            <p14:sldId id="727"/>
            <p14:sldId id="728"/>
            <p14:sldId id="731"/>
            <p14:sldId id="805"/>
          </p14:sldIdLst>
        </p14:section>
        <p14:section name="ECS Fargate Logging" id="{982ACC77-802C-0648-8F3E-70BF7154BA07}">
          <p14:sldIdLst>
            <p14:sldId id="855"/>
            <p14:sldId id="825"/>
          </p14:sldIdLst>
        </p14:section>
        <p14:section name="ECS 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 id="745"/>
          </p14:sldIdLst>
        </p14:section>
        <p14:section name="ECS Deployment Pipeline" id="{F912FB3A-371F-A34E-BE50-543095FBCC8C}">
          <p14:sldIdLst>
            <p14:sldId id="851"/>
            <p14:sldId id="743"/>
          </p14:sldIdLst>
        </p14:section>
        <p14:section name="Monitoring &amp; AWS X-Ray" id="{94BFE68B-137F-8A4F-A508-00B3479C9864}">
          <p14:sldIdLst>
            <p14:sldId id="744"/>
            <p14:sldId id="817"/>
            <p14:sldId id="746"/>
          </p14:sldIdLst>
        </p14:section>
        <p14:section name="ECS Monitoring with X-Ray" id="{89BC6801-BDE3-0A4E-BD11-9587FF231D53}">
          <p14:sldIdLst>
            <p14:sldId id="806"/>
          </p14:sldIdLst>
        </p14:section>
        <p14:section name="ECS Monitoring with Prometheus/Grafana" id="{9062FAF8-888E-2745-B695-514E16CDFFCD}">
          <p14:sldIdLst>
            <p14:sldId id="852"/>
            <p14:sldId id="837"/>
          </p14:sldIdLst>
        </p14:section>
        <p14:section name="Kubernetes Intro" id="{4DE35E9A-13B2-CC48-B5E1-1242BBB3CA6E}">
          <p14:sldIdLst>
            <p14:sldId id="793"/>
            <p14:sldId id="775"/>
            <p14:sldId id="777"/>
            <p14:sldId id="778"/>
            <p14:sldId id="779"/>
            <p14:sldId id="780"/>
            <p14:sldId id="781"/>
          </p14:sldIdLst>
        </p14:section>
        <p14:section name="Kubernetes EKS Intro" id="{DCE5BFF3-A254-FA48-94B2-C8573E181538}">
          <p14:sldIdLst>
            <p14:sldId id="782"/>
            <p14:sldId id="783"/>
            <p14:sldId id="784"/>
            <p14:sldId id="785"/>
            <p14:sldId id="786"/>
            <p14:sldId id="787"/>
            <p14:sldId id="788"/>
            <p14:sldId id="789"/>
            <p14:sldId id="790"/>
            <p14:sldId id="807"/>
            <p14:sldId id="840"/>
          </p14:sldIdLst>
        </p14:section>
        <p14:section name="Kubernetes Helm" id="{176111BD-EAC0-ED4D-8490-30DE0AC762EB}">
          <p14:sldIdLst>
            <p14:sldId id="847"/>
            <p14:sldId id="808"/>
            <p14:sldId id="841"/>
            <p14:sldId id="842"/>
            <p14:sldId id="843"/>
            <p14:sldId id="810"/>
          </p14:sldIdLst>
        </p14:section>
        <p14:section name="Kubernetes Ksonnet" id="{7083FD43-2237-1242-B31A-D10917A10D97}">
          <p14:sldIdLst>
            <p14:sldId id="848"/>
            <p14:sldId id="809"/>
            <p14:sldId id="844"/>
            <p14:sldId id="845"/>
            <p14:sldId id="846"/>
            <p14:sldId id="811"/>
          </p14:sldIdLst>
        </p14:section>
        <p14:section name="Kubernetes Deployment Pipeline" id="{FB54DBF8-0ACE-4C46-83E1-501CF84B3766}">
          <p14:sldIdLst>
            <p14:sldId id="836"/>
            <p14:sldId id="835"/>
            <p14:sldId id="812"/>
          </p14:sldIdLst>
        </p14:section>
        <p14:section name="Kubernetes Logging" id="{3C8D024A-79D0-1543-A5EA-6D1F5D96B70A}">
          <p14:sldIdLst>
            <p14:sldId id="828"/>
            <p14:sldId id="826"/>
            <p14:sldId id="850"/>
            <p14:sldId id="849"/>
          </p14:sldIdLst>
        </p14:section>
        <p14:section name="Kubernetes Monitoring with X-Ray" id="{1E5364E7-3055-8E49-A60E-F563E92338C9}">
          <p14:sldIdLst>
            <p14:sldId id="813"/>
          </p14:sldIdLst>
        </p14:section>
        <p14:section name="Kubernetes Monitoring with Prometheus/Grafana" id="{D4D89561-58DE-5649-AE24-AD36E739D2D2}">
          <p14:sldIdLst>
            <p14:sldId id="838"/>
          </p14:sldIdLst>
        </p14:section>
        <p14:section name="Kubernetes Wrapup" id="{B4FFC3A4-657B-1F46-8F45-2370AFA31A89}">
          <p14:sldIdLst>
            <p14:sldId id="792"/>
          </p14:sldIdLst>
        </p14:section>
        <p14:section name="Lambda 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Best Practices" id="{FD14D70E-4513-F348-A8D3-3CAA25E5EEC3}">
          <p14:sldIdLst>
            <p14:sldId id="693"/>
            <p14:sldId id="681"/>
            <p14:sldId id="663"/>
            <p14:sldId id="682"/>
            <p14:sldId id="683"/>
            <p14:sldId id="684"/>
            <p14:sldId id="685"/>
          </p14:sldIdLst>
        </p14:section>
        <p14:section name="Lambda SAM" id="{A13F26B9-21AD-654B-A535-F7310603CD53}">
          <p14:sldIdLst>
            <p14:sldId id="686"/>
            <p14:sldId id="687"/>
            <p14:sldId id="688"/>
            <p14:sldId id="689"/>
            <p14:sldId id="690"/>
            <p14:sldId id="822"/>
            <p14:sldId id="823"/>
          </p14:sldIdLst>
        </p14:section>
        <p14:section name="Lambda Monitoring" id="{70330A56-DD2D-8849-8586-8234D19B20E1}">
          <p14:sldIdLst>
            <p14:sldId id="664"/>
            <p14:sldId id="665"/>
            <p14:sldId id="818"/>
          </p14:sldIdLst>
        </p14:section>
        <p14:section name="Lambda Step Functions" id="{67D38D99-309D-CE44-AA85-C9F98B45B64F}">
          <p14:sldIdLst>
            <p14:sldId id="819"/>
            <p14:sldId id="666"/>
            <p14:sldId id="668"/>
            <p14:sldId id="599"/>
            <p14:sldId id="630"/>
            <p14:sldId id="824"/>
          </p14:sldIdLst>
        </p14:section>
        <p14:section name="Lambda 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CB64C"/>
    <a:srgbClr val="000000"/>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837" autoAdjust="0"/>
    <p:restoredTop sz="88282" autoAdjust="0"/>
  </p:normalViewPr>
  <p:slideViewPr>
    <p:cSldViewPr snapToGrid="0" showGuides="1">
      <p:cViewPr varScale="1">
        <p:scale>
          <a:sx n="153" d="100"/>
          <a:sy n="153" d="100"/>
        </p:scale>
        <p:origin x="200" y="17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notesMaster" Target="notesMasters/notes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3/13/18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definition is like a blueprint to the recipe of your task. It includes all the relevant parameters for the container set that you want to run.</a:t>
            </a:r>
          </a:p>
          <a:p>
            <a:endParaRPr lang="en-US" dirty="0"/>
          </a:p>
          <a:p>
            <a:r>
              <a:rPr lang="en-US" dirty="0"/>
              <a:t>Cluster serves as logical abstraction to organize your tasks together, as well as administrative boundary for permissions and isolations. For example, you can setup IAM policies to prevent particular users to be able to run, or not, in a cluster. You can also permission it down to a limited set of resources.</a:t>
            </a:r>
          </a:p>
          <a:p>
            <a:endParaRPr lang="en-US" dirty="0"/>
          </a:p>
          <a:p>
            <a:r>
              <a:rPr lang="en-US" dirty="0"/>
              <a:t>Task is an instantiation of the task definition. This is where you specify runtime parameters such as </a:t>
            </a:r>
            <a:r>
              <a:rPr lang="en-US" dirty="0" err="1"/>
              <a:t>Fargate</a:t>
            </a:r>
            <a:r>
              <a:rPr lang="en-US" dirty="0"/>
              <a:t> or EC2.</a:t>
            </a:r>
          </a:p>
          <a:p>
            <a:endParaRPr lang="en-US" dirty="0"/>
          </a:p>
          <a:p>
            <a:r>
              <a:rPr lang="en-US" dirty="0"/>
              <a:t>Tasks are great, but often you want multiple copies of a task running. And a task may fail as well. That’s why we’ve the concept of Service. This is like ASG in EC2. You can ELB, ALB and NLB to load balance your tasks running in the service.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task definition are like blueprints of your application.</a:t>
            </a:r>
          </a:p>
          <a:p>
            <a:endParaRPr lang="en-US" dirty="0"/>
          </a:p>
          <a:p>
            <a:r>
              <a:rPr lang="en-US" dirty="0"/>
              <a:t>Family provides a friendly way to reference a document with a specific version.</a:t>
            </a:r>
          </a:p>
          <a:p>
            <a:endParaRPr lang="en-US" dirty="0"/>
          </a:p>
          <a:p>
            <a:r>
              <a:rPr lang="en-US" dirty="0"/>
              <a:t>Next, we have </a:t>
            </a:r>
            <a:r>
              <a:rPr lang="en-US" dirty="0" err="1"/>
              <a:t>containerDefinitions</a:t>
            </a:r>
            <a:r>
              <a:rPr lang="en-US" dirty="0"/>
              <a:t> block that define the list of containers that should run as part of this task. Containers defined in the task start at the same time and co-located on the same host.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382804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34</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653379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How much you want to manage? Do you want to use OD or Spot Instances? Do you have specific memory/compute requirements? The key to understanding is that it is not a one-way door, you can go back and forth as the schemas are compatible and the administrative boundary is still the same ECS cluster.</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43</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45</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46</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56</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57</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58</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1: EKS is a platform for enterprises to run production-grade workloads. Some</a:t>
            </a:r>
            <a:r>
              <a:rPr lang="en-US" sz="1200" baseline="0" dirty="0">
                <a:solidFill>
                  <a:prstClr val="black"/>
                </a:solidFill>
                <a:latin typeface="Calibri" panose="020F0502020204030204"/>
              </a:rPr>
              <a:t> of the largest and most innovative companies in the world are AWS customers that have given us feedback on what they need EKS to do for them. </a:t>
            </a:r>
          </a:p>
          <a:p>
            <a:pPr defTabSz="685800"/>
            <a:endParaRPr lang="en-US" sz="1200" baseline="0" dirty="0">
              <a:solidFill>
                <a:prstClr val="black"/>
              </a:solidFill>
              <a:latin typeface="Calibri" panose="020F0502020204030204"/>
            </a:endParaRPr>
          </a:p>
          <a:p>
            <a:pPr defTabSz="685800"/>
            <a:r>
              <a:rPr lang="en-US" sz="1200" baseline="0" dirty="0">
                <a:solidFill>
                  <a:prstClr val="black"/>
                </a:solidFill>
                <a:latin typeface="Calibri" panose="020F0502020204030204"/>
              </a:rPr>
              <a:t>As a result,</a:t>
            </a:r>
            <a:r>
              <a:rPr lang="en-US" sz="1200" dirty="0">
                <a:solidFill>
                  <a:prstClr val="black"/>
                </a:solidFill>
                <a:latin typeface="Calibri" panose="020F0502020204030204"/>
              </a:rPr>
              <a:t> EKS aims to provide features and management capabilities to allow enterprises to run real workloads at real scale. Reliability, visibility, scalability, and ease of management are our priorities.</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18138719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2: EKS provides a native and upstream Kubernetes experience. Any modifications or improvements that we make in our service must be transparent to the  Kubernetes end user.</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This means that your existing Kubernetes experience and know how applies directly to EKS. Your existing applications and investments in Kubernetes work right out of the box with EKS. </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66</a:t>
            </a:fld>
            <a:endParaRPr lang="en-US" dirty="0"/>
          </a:p>
        </p:txBody>
      </p:sp>
    </p:spTree>
    <p:extLst>
      <p:ext uri="{BB962C8B-B14F-4D97-AF65-F5344CB8AC3E}">
        <p14:creationId xmlns:p14="http://schemas.microsoft.com/office/powerpoint/2010/main" val="2931505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3: EKS customers are not forced to use additional AWS services, but if they want to, the integrations are seamless and eliminate undifferentiated heavy lifting.</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We are focused on making contributions to projects that allow customers to use the AWS components they currently know and love with their applications in Kubernetes,</a:t>
            </a:r>
            <a:r>
              <a:rPr lang="en-US" sz="1200" baseline="0" dirty="0">
                <a:solidFill>
                  <a:prstClr val="black"/>
                </a:solidFill>
                <a:latin typeface="Calibri" panose="020F0502020204030204"/>
              </a:rPr>
              <a:t> but at the same time, they have the freedom to choose off the shelf open source options as well. </a:t>
            </a:r>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787799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4: The EKS team actively contributes to the Kubernetes project to improve the Kubernetes experience for all AWS customers.</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68</a:t>
            </a:fld>
            <a:endParaRPr lang="en-US" dirty="0"/>
          </a:p>
        </p:txBody>
      </p:sp>
    </p:spTree>
    <p:extLst>
      <p:ext uri="{BB962C8B-B14F-4D97-AF65-F5344CB8AC3E}">
        <p14:creationId xmlns:p14="http://schemas.microsoft.com/office/powerpoint/2010/main" val="20365320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 </a:t>
            </a:r>
            <a:r>
              <a:rPr lang="en-US" sz="1200" b="0" i="1" kern="1200" dirty="0">
                <a:solidFill>
                  <a:schemeClr val="tx1"/>
                </a:solidFill>
                <a:effectLst/>
                <a:latin typeface="Amazon Ember Regular" charset="0"/>
                <a:ea typeface="+mn-ea"/>
                <a:cs typeface="+mn-cs"/>
              </a:rPr>
              <a:t>chart repository</a:t>
            </a:r>
            <a:r>
              <a:rPr lang="en-US" sz="1200" b="0" i="0" kern="1200" dirty="0">
                <a:solidFill>
                  <a:schemeClr val="tx1"/>
                </a:solidFill>
                <a:effectLst/>
                <a:latin typeface="Amazon Ember Regular" charset="0"/>
                <a:ea typeface="+mn-ea"/>
                <a:cs typeface="+mn-cs"/>
              </a:rPr>
              <a:t> is an HTTP server that houses an </a:t>
            </a:r>
            <a:r>
              <a:rPr lang="en-US" dirty="0" err="1"/>
              <a:t>index.yaml</a:t>
            </a:r>
            <a:r>
              <a:rPr lang="en-US" sz="1200" b="0" i="0" kern="1200" dirty="0">
                <a:solidFill>
                  <a:schemeClr val="tx1"/>
                </a:solidFill>
                <a:effectLst/>
                <a:latin typeface="Amazon Ember Regular" charset="0"/>
                <a:ea typeface="+mn-ea"/>
                <a:cs typeface="+mn-cs"/>
              </a:rPr>
              <a:t> file and optionally some packaged charts. When you're ready to share your charts, the preferred way to do so is by uploading them to a chart repository.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is an index of all of the charts in the repository. It is not required that a chart package be located on the same server as the </a:t>
            </a:r>
            <a:r>
              <a:rPr lang="en-US" dirty="0" err="1"/>
              <a:t>index.yaml</a:t>
            </a:r>
            <a:r>
              <a:rPr lang="en-US" sz="1200" b="0" i="0" kern="1200" dirty="0">
                <a:solidFill>
                  <a:schemeClr val="tx1"/>
                </a:solidFill>
                <a:effectLst/>
                <a:latin typeface="Amazon Ember Regular" charset="0"/>
                <a:ea typeface="+mn-ea"/>
                <a:cs typeface="+mn-cs"/>
              </a:rPr>
              <a:t> file. However, doing so is often the easiest. Make sure the </a:t>
            </a:r>
            <a:r>
              <a:rPr lang="en-US" sz="1200" b="0" i="0" kern="1200" dirty="0" err="1">
                <a:solidFill>
                  <a:schemeClr val="tx1"/>
                </a:solidFill>
                <a:effectLst/>
                <a:latin typeface="Amazon Ember Regular" charset="0"/>
                <a:ea typeface="+mn-ea"/>
                <a:cs typeface="+mn-cs"/>
              </a:rPr>
              <a:t>index.yaml</a:t>
            </a:r>
            <a:r>
              <a:rPr lang="en-US" sz="1200" b="0" i="0" kern="1200" dirty="0">
                <a:solidFill>
                  <a:schemeClr val="tx1"/>
                </a:solidFill>
                <a:effectLst/>
                <a:latin typeface="Amazon Ember Regular" charset="0"/>
                <a:ea typeface="+mn-ea"/>
                <a:cs typeface="+mn-cs"/>
              </a:rPr>
              <a:t> file can be accessed with no authentication requirement</a:t>
            </a:r>
          </a:p>
          <a:p>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Because a chart repository can be any HTTP server that can serve YAML and tar files and can answer GET requests, you have a plethora of options when it comes down to hosting your own chart repository. For example, you can use a Amazon S3 bucket, </a:t>
            </a:r>
            <a:r>
              <a:rPr lang="en-US" sz="1200" b="0" i="0" kern="1200" dirty="0" err="1">
                <a:solidFill>
                  <a:schemeClr val="tx1"/>
                </a:solidFill>
                <a:effectLst/>
                <a:latin typeface="Amazon Ember Regular" charset="0"/>
                <a:ea typeface="+mn-ea"/>
                <a:cs typeface="+mn-cs"/>
              </a:rPr>
              <a:t>Github</a:t>
            </a:r>
            <a:r>
              <a:rPr lang="en-US" sz="1200" b="0" i="0" kern="1200" dirty="0">
                <a:solidFill>
                  <a:schemeClr val="tx1"/>
                </a:solidFill>
                <a:effectLst/>
                <a:latin typeface="Amazon Ember Regular" charset="0"/>
                <a:ea typeface="+mn-ea"/>
                <a:cs typeface="+mn-cs"/>
              </a:rPr>
              <a:t> Pages, or even create your own web server.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76</a:t>
            </a:fld>
            <a:endParaRPr lang="en-US" dirty="0"/>
          </a:p>
        </p:txBody>
      </p:sp>
    </p:spTree>
    <p:extLst>
      <p:ext uri="{BB962C8B-B14F-4D97-AF65-F5344CB8AC3E}">
        <p14:creationId xmlns:p14="http://schemas.microsoft.com/office/powerpoint/2010/main" val="22656239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Yaml</a:t>
            </a:r>
            <a:r>
              <a:rPr lang="en-US" dirty="0"/>
              <a:t> file primitive definitions</a:t>
            </a:r>
          </a:p>
          <a:p>
            <a:r>
              <a:rPr lang="en-US" dirty="0"/>
              <a:t>Use mustache templating for easy injection of variables</a:t>
            </a:r>
          </a:p>
          <a:p>
            <a:r>
              <a:rPr lang="en-US" dirty="0"/>
              <a:t>Custom functions useful for mutating the variables included like </a:t>
            </a:r>
            <a:r>
              <a:rPr lang="en-US" sz="1050" b="1" dirty="0">
                <a:solidFill>
                  <a:schemeClr val="accent2"/>
                </a:solidFill>
                <a:latin typeface="Lucida Console" panose="020B0609040504020204" pitchFamily="49" charset="0"/>
              </a:rPr>
              <a:t>replace "+" "_"</a:t>
            </a:r>
            <a:r>
              <a:rPr lang="en-US" dirty="0"/>
              <a:t> </a:t>
            </a:r>
          </a:p>
          <a:p>
            <a:r>
              <a:rPr lang="en-US" dirty="0"/>
              <a:t>Shared </a:t>
            </a:r>
            <a:r>
              <a:rPr lang="en-US" dirty="0" err="1"/>
              <a:t>yaml</a:t>
            </a:r>
            <a:r>
              <a:rPr lang="en-US" dirty="0"/>
              <a:t> can be stored in a separate file and merged at deploy </a:t>
            </a:r>
            <a:r>
              <a:rPr lang="en-US" sz="1050" b="1" dirty="0">
                <a:solidFill>
                  <a:schemeClr val="accent2"/>
                </a:solidFill>
                <a:latin typeface="Lucida Console" panose="020B0609040504020204" pitchFamily="49" charset="0"/>
              </a:rPr>
              <a:t>template "</a:t>
            </a:r>
            <a:r>
              <a:rPr lang="en-US" sz="1050" b="1" dirty="0" err="1">
                <a:solidFill>
                  <a:schemeClr val="accent2"/>
                </a:solidFill>
                <a:latin typeface="Lucida Console" panose="020B0609040504020204" pitchFamily="49" charset="0"/>
              </a:rPr>
              <a:t>fullname</a:t>
            </a:r>
            <a:r>
              <a:rPr lang="en-US" sz="1050" b="1" dirty="0">
                <a:solidFill>
                  <a:schemeClr val="accent2"/>
                </a:solidFill>
                <a:latin typeface="Lucida Console" panose="020B0609040504020204" pitchFamily="49" charset="0"/>
              </a:rPr>
              <a:t>" .</a:t>
            </a:r>
            <a:r>
              <a:rPr lang="en-US" b="1" dirty="0">
                <a:solidFill>
                  <a:schemeClr val="accent2"/>
                </a:solidFill>
                <a:latin typeface="Lucida Console" panose="020B0609040504020204" pitchFamily="49" charset="0"/>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78</a:t>
            </a:fld>
            <a:endParaRPr lang="en-US" dirty="0"/>
          </a:p>
        </p:txBody>
      </p:sp>
    </p:spTree>
    <p:extLst>
      <p:ext uri="{BB962C8B-B14F-4D97-AF65-F5344CB8AC3E}">
        <p14:creationId xmlns:p14="http://schemas.microsoft.com/office/powerpoint/2010/main" val="6125622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89</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95</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584200">
              <a:lnSpc>
                <a:spcPct val="90000"/>
              </a:lnSpc>
              <a:defRPr sz="2400">
                <a:solidFill>
                  <a:srgbClr val="000000"/>
                </a:solidFill>
                <a:latin typeface="Open Sans Light"/>
                <a:ea typeface="Open Sans Light"/>
                <a:cs typeface="Open Sans Light"/>
                <a:sym typeface="Open Sans Light"/>
              </a:defRPr>
            </a:pPr>
            <a:r>
              <a:rPr lang="en-US" baseline="0" dirty="0"/>
              <a:t>For example, by definition Microservices are </a:t>
            </a:r>
            <a:r>
              <a:rPr lang="en-US" b="1" i="1" dirty="0">
                <a:latin typeface="Open Sans"/>
                <a:ea typeface="Open Sans"/>
                <a:cs typeface="Open Sans"/>
                <a:sym typeface="Open Sans"/>
              </a:rPr>
              <a:t>Independently deployable</a:t>
            </a:r>
            <a:r>
              <a:rPr lang="en-US" dirty="0"/>
              <a:t> services that </a:t>
            </a:r>
            <a:r>
              <a:rPr lang="en-US" b="1" i="1" dirty="0">
                <a:latin typeface="Open Sans"/>
                <a:ea typeface="Open Sans"/>
                <a:cs typeface="Open Sans"/>
                <a:sym typeface="Open Sans"/>
              </a:rPr>
              <a:t>work together</a:t>
            </a:r>
            <a:r>
              <a:rPr lang="en-US" dirty="0"/>
              <a:t>, modelled around a </a:t>
            </a:r>
            <a:r>
              <a:rPr lang="en-US" b="1" i="1" dirty="0">
                <a:latin typeface="Open Sans"/>
                <a:ea typeface="Open Sans"/>
                <a:cs typeface="Open Sans"/>
                <a:sym typeface="Open Sans"/>
              </a:rPr>
              <a:t>business domain. </a:t>
            </a:r>
            <a:r>
              <a:rPr lang="en-US" b="0" i="0" dirty="0">
                <a:latin typeface="Open Sans"/>
                <a:ea typeface="Open Sans"/>
                <a:cs typeface="Open Sans"/>
                <a:sym typeface="Open Sans"/>
              </a:rPr>
              <a:t>What</a:t>
            </a:r>
            <a:r>
              <a:rPr lang="en-US" b="0" i="0" baseline="0" dirty="0">
                <a:latin typeface="Open Sans"/>
                <a:ea typeface="Open Sans"/>
                <a:cs typeface="Open Sans"/>
                <a:sym typeface="Open Sans"/>
              </a:rPr>
              <a:t> a platform like ECS does and Fargate enables you even further to do is to let the developers working on these independent services be able to choose their deployment cadence and scaling requirements without additional infrastructure considerations. </a:t>
            </a:r>
          </a:p>
        </p:txBody>
      </p:sp>
      <p:sp>
        <p:nvSpPr>
          <p:cNvPr id="4" name="Slide Number Placeholder 3"/>
          <p:cNvSpPr>
            <a:spLocks noGrp="1"/>
          </p:cNvSpPr>
          <p:nvPr>
            <p:ph type="sldNum" sz="quarter" idx="10"/>
          </p:nvPr>
        </p:nvSpPr>
        <p:spPr/>
        <p:txBody>
          <a:bodyPr/>
          <a:lstStyle/>
          <a:p>
            <a:fld id="{BAFC19F9-0583-4F75-8340-179CC39A694D}" type="slidenum">
              <a:rPr lang="en-US" smtClean="0"/>
              <a:t>14</a:t>
            </a:fld>
            <a:endParaRPr lang="en-US" dirty="0"/>
          </a:p>
        </p:txBody>
      </p:sp>
    </p:spTree>
    <p:extLst>
      <p:ext uri="{BB962C8B-B14F-4D97-AF65-F5344CB8AC3E}">
        <p14:creationId xmlns:p14="http://schemas.microsoft.com/office/powerpoint/2010/main" val="2933218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96</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97</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98</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99</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100</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101</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102</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103</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105</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16</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107</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108</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109</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110</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111</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113</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116</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119</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120</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123</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19</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124</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125</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126</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22</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3/13/18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3"/>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10.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10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56.xml"/><Relationship Id="rId1" Type="http://schemas.openxmlformats.org/officeDocument/2006/relationships/slideLayout" Target="../slideLayouts/slideLayout10.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tiff"/><Relationship Id="rId9" Type="http://schemas.openxmlformats.org/officeDocument/2006/relationships/image" Target="../media/image108.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13.tiff"/><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11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124.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6.emf"/><Relationship Id="rId18" Type="http://schemas.openxmlformats.org/officeDocument/2006/relationships/image" Target="../media/image130.png"/><Relationship Id="rId3" Type="http://schemas.openxmlformats.org/officeDocument/2006/relationships/image" Target="../media/image117.emf"/><Relationship Id="rId7" Type="http://schemas.openxmlformats.org/officeDocument/2006/relationships/image" Target="../media/image121.png"/><Relationship Id="rId12" Type="http://schemas.openxmlformats.org/officeDocument/2006/relationships/image" Target="../media/image104.png"/><Relationship Id="rId17" Type="http://schemas.openxmlformats.org/officeDocument/2006/relationships/image" Target="../media/image129.png"/><Relationship Id="rId2" Type="http://schemas.openxmlformats.org/officeDocument/2006/relationships/notesSlide" Target="../notesSlides/notesSlide70.xml"/><Relationship Id="rId16" Type="http://schemas.openxmlformats.org/officeDocument/2006/relationships/image" Target="../media/image99.png"/><Relationship Id="rId20" Type="http://schemas.openxmlformats.org/officeDocument/2006/relationships/image" Target="../media/image131.png"/><Relationship Id="rId1" Type="http://schemas.openxmlformats.org/officeDocument/2006/relationships/slideLayout" Target="../slideLayouts/slideLayout6.xml"/><Relationship Id="rId6" Type="http://schemas.openxmlformats.org/officeDocument/2006/relationships/image" Target="../media/image120.emf"/><Relationship Id="rId11" Type="http://schemas.openxmlformats.org/officeDocument/2006/relationships/image" Target="../media/image125.png"/><Relationship Id="rId5" Type="http://schemas.openxmlformats.org/officeDocument/2006/relationships/image" Target="../media/image119.emf"/><Relationship Id="rId15" Type="http://schemas.openxmlformats.org/officeDocument/2006/relationships/image" Target="../media/image128.png"/><Relationship Id="rId10" Type="http://schemas.openxmlformats.org/officeDocument/2006/relationships/image" Target="../media/image124.png"/><Relationship Id="rId19" Type="http://schemas.microsoft.com/office/2007/relationships/hdphoto" Target="../media/hdphoto5.wdp"/><Relationship Id="rId4" Type="http://schemas.openxmlformats.org/officeDocument/2006/relationships/image" Target="../media/image118.emf"/><Relationship Id="rId9" Type="http://schemas.openxmlformats.org/officeDocument/2006/relationships/image" Target="../media/image123.png"/><Relationship Id="rId14" Type="http://schemas.openxmlformats.org/officeDocument/2006/relationships/image" Target="../media/image127.png"/></Relationships>
</file>

<file path=ppt/slides/_rels/slide125.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74.png"/><Relationship Id="rId7" Type="http://schemas.openxmlformats.org/officeDocument/2006/relationships/image" Target="../media/image134.pn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138.tiff"/><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36.png"/></Relationships>
</file>

<file path=ppt/slides/_rels/slide12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s://aws.amazon.com/serverless/" TargetMode="External"/><Relationship Id="rId2" Type="http://schemas.openxmlformats.org/officeDocument/2006/relationships/hyperlink" Target="http://aws.amazon.com/ecs" TargetMode="External"/><Relationship Id="rId1" Type="http://schemas.openxmlformats.org/officeDocument/2006/relationships/slideLayout" Target="../slideLayouts/slideLayout4.xml"/><Relationship Id="rId4" Type="http://schemas.openxmlformats.org/officeDocument/2006/relationships/hyperlink" Target="https://aws.amazon.com/ek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5.png"/><Relationship Id="rId7" Type="http://schemas.openxmlformats.org/officeDocument/2006/relationships/image" Target="../media/image38.tiff"/><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37.tiff"/><Relationship Id="rId4" Type="http://schemas.openxmlformats.org/officeDocument/2006/relationships/image" Target="../media/image36.png"/><Relationship Id="rId9" Type="http://schemas.openxmlformats.org/officeDocument/2006/relationships/image" Target="../media/image39.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45.svg"/><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47.png"/><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7.png"/><Relationship Id="rId7"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17.png"/><Relationship Id="rId5" Type="http://schemas.microsoft.com/office/2007/relationships/hdphoto" Target="../media/hdphoto4.wdp"/><Relationship Id="rId4" Type="http://schemas.openxmlformats.org/officeDocument/2006/relationships/image" Target="../media/image68.png"/></Relationships>
</file>

<file path=ppt/slides/_rels/slide96.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9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74.png"/><Relationship Id="rId21" Type="http://schemas.openxmlformats.org/officeDocument/2006/relationships/image" Target="../media/image92.tiff"/><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notesSlide" Target="../notesSlides/notesSlide53.xml"/><Relationship Id="rId16" Type="http://schemas.openxmlformats.org/officeDocument/2006/relationships/image" Target="../media/image87.tiff"/><Relationship Id="rId20" Type="http://schemas.openxmlformats.org/officeDocument/2006/relationships/image" Target="../media/image91.tiff"/><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19" Type="http://schemas.openxmlformats.org/officeDocument/2006/relationships/image" Target="../media/image90.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on AWS</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rPr>
              <a:t>Arun</a:t>
            </a:r>
            <a:r>
              <a:rPr lang="en-US" sz="2000" b="1" dirty="0">
                <a:solidFill>
                  <a:schemeClr val="bg1"/>
                </a:solidFill>
              </a:rPr>
              <a:t> Gupta</a:t>
            </a:r>
          </a:p>
          <a:p>
            <a:r>
              <a:rPr lang="en-US" sz="2000" b="1" dirty="0">
                <a:solidFill>
                  <a:schemeClr val="bg1"/>
                </a:solidFill>
              </a:rPr>
              <a:t>Principal Technologist</a:t>
            </a:r>
          </a:p>
          <a:p>
            <a:r>
              <a:rPr lang="en-US" sz="2000" dirty="0">
                <a:solidFill>
                  <a:schemeClr val="bg1"/>
                </a:solidFill>
              </a:rPr>
              <a:t>    </a:t>
            </a:r>
            <a:r>
              <a:rPr lang="en-US" sz="2000" dirty="0" err="1">
                <a:solidFill>
                  <a:schemeClr val="bg1"/>
                </a:solidFill>
              </a:rPr>
              <a:t>argu@amazon.com</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t>Define a set of Maven dependencies (</a:t>
            </a:r>
            <a:r>
              <a:rPr lang="en-US" sz="2000" dirty="0" err="1">
                <a:latin typeface="Courier" pitchFamily="2" charset="0"/>
              </a:rPr>
              <a:t>swarm.hollow</a:t>
            </a:r>
            <a:r>
              <a:rPr lang="en-US" sz="2000" dirty="0">
                <a:latin typeface="Courier" pitchFamily="2" charset="0"/>
              </a:rPr>
              <a:t>=true</a:t>
            </a:r>
            <a:r>
              <a:rPr lang="en-US" sz="2000" dirty="0"/>
              <a:t>) …</a:t>
            </a:r>
          </a:p>
          <a:p>
            <a:pPr marL="285750" indent="-285750">
              <a:buFont typeface="Arial" panose="020B0604020202020204" pitchFamily="34" charset="0"/>
              <a:buChar char="•"/>
            </a:pPr>
            <a:r>
              <a:rPr lang="en-US" sz="2000" dirty="0"/>
              <a:t>… without the application </a:t>
            </a:r>
            <a:r>
              <a:rPr lang="en-US" sz="2000" dirty="0">
                <a:latin typeface="Courier" pitchFamily="2" charset="0"/>
              </a:rPr>
              <a:t>.war</a:t>
            </a:r>
            <a:r>
              <a:rPr lang="en-US" sz="2000" dirty="0"/>
              <a:t> file</a:t>
            </a:r>
          </a:p>
          <a:p>
            <a:pPr marL="285750" indent="-285750">
              <a:buFont typeface="Arial" panose="020B0604020202020204" pitchFamily="34" charset="0"/>
              <a:buChar char="•"/>
            </a:pPr>
            <a:r>
              <a:rPr lang="en-US" sz="2000" dirty="0"/>
              <a:t>Package them into an </a:t>
            </a:r>
            <a:r>
              <a:rPr lang="en-US" sz="2000" dirty="0" err="1"/>
              <a:t>uber</a:t>
            </a:r>
            <a:r>
              <a:rPr lang="en-US" sz="2000" dirty="0"/>
              <a:t> jar</a:t>
            </a:r>
          </a:p>
          <a:p>
            <a:pPr marL="285750" indent="-285750">
              <a:buFont typeface="Arial" panose="020B0604020202020204" pitchFamily="34" charset="0"/>
              <a:buChar char="•"/>
            </a:pPr>
            <a:r>
              <a:rPr lang="en-US" sz="2000" dirty="0"/>
              <a:t>Pass in the WAR on CLI</a:t>
            </a:r>
          </a:p>
          <a:p>
            <a:pPr marL="285750" indent="-285750">
              <a:buFont typeface="Arial" panose="020B0604020202020204" pitchFamily="34" charset="0"/>
              <a:buChar char="•"/>
            </a:pPr>
            <a:r>
              <a:rPr lang="en-US" sz="2000" dirty="0"/>
              <a:t>Benefits</a:t>
            </a:r>
          </a:p>
          <a:p>
            <a:pPr marL="285750">
              <a:buFont typeface="Arial" panose="020B0604020202020204" pitchFamily="34" charset="0"/>
              <a:buChar char="•"/>
            </a:pPr>
            <a:r>
              <a:rPr lang="en-US" sz="2000" dirty="0"/>
              <a:t>Enforcing corporate standards</a:t>
            </a:r>
          </a:p>
          <a:p>
            <a:pPr marL="285750">
              <a:buFont typeface="Arial" panose="020B0604020202020204" pitchFamily="34" charset="0"/>
              <a:buChar char="•"/>
            </a:pPr>
            <a:r>
              <a:rPr lang="en-US" sz="20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CLI for local testing of </a:t>
            </a:r>
            <a:r>
              <a:rPr lang="en-US" dirty="0" err="1"/>
              <a:t>Serverless</a:t>
            </a:r>
            <a:r>
              <a:rPr lang="en-US" dirty="0"/>
              <a:t> apps</a:t>
            </a:r>
          </a:p>
          <a:p>
            <a:pPr marL="342900" indent="-342900">
              <a:buFont typeface="Arial" charset="0"/>
              <a:buChar char="•"/>
            </a:pPr>
            <a:r>
              <a:rPr lang="en-US" dirty="0"/>
              <a:t>Works with Lambda functions</a:t>
            </a:r>
          </a:p>
          <a:p>
            <a:pPr marL="342900" indent="-342900">
              <a:buFont typeface="Arial" charset="0"/>
              <a:buChar char="•"/>
            </a:pPr>
            <a:r>
              <a:rPr lang="en-US" dirty="0"/>
              <a:t>Response object and function logs available on your local machine</a:t>
            </a:r>
          </a:p>
          <a:p>
            <a:pPr marL="342900" indent="-342900">
              <a:buFont typeface="Arial" charset="0"/>
              <a:buChar char="•"/>
            </a:pPr>
            <a:r>
              <a:rPr lang="en-US" dirty="0"/>
              <a:t>Currently supports Java, </a:t>
            </a:r>
            <a:r>
              <a:rPr lang="en-US" dirty="0" err="1"/>
              <a:t>Node.js</a:t>
            </a:r>
            <a:r>
              <a:rPr lang="en-US" dirty="0"/>
              <a:t> and Python</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a:p>
            <a:r>
              <a:rPr lang="en-US" dirty="0"/>
              <a:t>with Cloud9</a:t>
            </a:r>
          </a:p>
        </p:txBody>
      </p:sp>
    </p:spTree>
    <p:extLst>
      <p:ext uri="{BB962C8B-B14F-4D97-AF65-F5344CB8AC3E}">
        <p14:creationId xmlns:p14="http://schemas.microsoft.com/office/powerpoint/2010/main" val="18818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err="1"/>
              <a:t>Fargate</a:t>
            </a:r>
            <a:r>
              <a:rPr lang="en-US" sz="2000" dirty="0"/>
              <a:t> &amp; ECS</a:t>
            </a:r>
          </a:p>
          <a:p>
            <a:r>
              <a:rPr lang="en-US" sz="2000" dirty="0">
                <a:hlinkClick r:id="rId2"/>
              </a:rPr>
              <a:t>http://aws.amazon.com/ecs</a:t>
            </a:r>
            <a:endParaRPr lang="en-US" sz="2000" dirty="0"/>
          </a:p>
          <a:p>
            <a:endParaRPr lang="en-US" sz="2000" dirty="0"/>
          </a:p>
          <a:p>
            <a:r>
              <a:rPr lang="en-US" sz="2000" dirty="0" err="1"/>
              <a:t>Serverless</a:t>
            </a:r>
            <a:endParaRPr lang="en-US" sz="2000" dirty="0"/>
          </a:p>
          <a:p>
            <a:r>
              <a:rPr lang="en-US" sz="2000" dirty="0">
                <a:hlinkClick r:id="rId3"/>
              </a:rPr>
              <a:t>https://aws.amazon.com/serverless/</a:t>
            </a:r>
            <a:endParaRPr lang="en-US" sz="2000" dirty="0"/>
          </a:p>
          <a:p>
            <a:endParaRPr lang="en-US" sz="2000" dirty="0"/>
          </a:p>
          <a:p>
            <a:r>
              <a:rPr lang="en-US" sz="2000" dirty="0"/>
              <a:t>Kubernetes</a:t>
            </a:r>
          </a:p>
          <a:p>
            <a:r>
              <a:rPr lang="en-US" sz="2000" dirty="0">
                <a:hlinkClick r:id="rId4"/>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pPr>
            <a:r>
              <a:rPr lang="en-US" dirty="0">
                <a:latin typeface="Amazon Ember" panose="020B0603020204020204" pitchFamily="34" charset="0"/>
                <a:ea typeface="Amazon Ember" panose="020B0603020204020204" pitchFamily="34" charset="0"/>
                <a:cs typeface="Amazon Ember" panose="020B0603020204020204" pitchFamily="34" charset="0"/>
              </a:rPr>
              <a:t>Microservices</a:t>
            </a:r>
          </a:p>
        </p:txBody>
      </p:sp>
      <p:grpSp>
        <p:nvGrpSpPr>
          <p:cNvPr id="17" name="Group 16">
            <a:extLst>
              <a:ext uri="{FF2B5EF4-FFF2-40B4-BE49-F238E27FC236}">
                <a16:creationId xmlns:a16="http://schemas.microsoft.com/office/drawing/2014/main" id="{75026A92-FA76-4461-A7F0-65785E945740}"/>
              </a:ext>
            </a:extLst>
          </p:cNvPr>
          <p:cNvGrpSpPr/>
          <p:nvPr/>
        </p:nvGrpSpPr>
        <p:grpSpPr>
          <a:xfrm>
            <a:off x="2732034" y="1309286"/>
            <a:ext cx="2640065" cy="2651796"/>
            <a:chOff x="1426613" y="2527621"/>
            <a:chExt cx="876032" cy="879924"/>
          </a:xfrm>
        </p:grpSpPr>
        <p:sp>
          <p:nvSpPr>
            <p:cNvPr id="14" name="Hexagon 13">
              <a:extLst>
                <a:ext uri="{FF2B5EF4-FFF2-40B4-BE49-F238E27FC236}">
                  <a16:creationId xmlns:a16="http://schemas.microsoft.com/office/drawing/2014/main" id="{887054FB-BE80-4D46-970A-D3DA0D491401}"/>
                </a:ext>
              </a:extLst>
            </p:cNvPr>
            <p:cNvSpPr/>
            <p:nvPr/>
          </p:nvSpPr>
          <p:spPr>
            <a:xfrm rot="10800000" flipV="1">
              <a:off x="1426613" y="2756368"/>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 name="Hexagon 14">
              <a:extLst>
                <a:ext uri="{FF2B5EF4-FFF2-40B4-BE49-F238E27FC236}">
                  <a16:creationId xmlns:a16="http://schemas.microsoft.com/office/drawing/2014/main" id="{3D80031E-2B4D-4618-A470-C8C9B1EE04A4}"/>
                </a:ext>
              </a:extLst>
            </p:cNvPr>
            <p:cNvSpPr/>
            <p:nvPr/>
          </p:nvSpPr>
          <p:spPr>
            <a:xfrm rot="10800000" flipV="1">
              <a:off x="1823759" y="298998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 name="Hexagon 15">
              <a:extLst>
                <a:ext uri="{FF2B5EF4-FFF2-40B4-BE49-F238E27FC236}">
                  <a16:creationId xmlns:a16="http://schemas.microsoft.com/office/drawing/2014/main" id="{15B553BD-5EFF-4BE2-B451-D0C212009682}"/>
                </a:ext>
              </a:extLst>
            </p:cNvPr>
            <p:cNvSpPr/>
            <p:nvPr/>
          </p:nvSpPr>
          <p:spPr>
            <a:xfrm rot="10800000" flipV="1">
              <a:off x="1823759" y="252762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Tree>
    <p:extLst>
      <p:ext uri="{BB962C8B-B14F-4D97-AF65-F5344CB8AC3E}">
        <p14:creationId xmlns:p14="http://schemas.microsoft.com/office/powerpoint/2010/main" val="3612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6" presetClass="emph" presetSubtype="0" accel="100000" autoRev="1" fill="hold" nodeType="withEffect">
                                  <p:stCondLst>
                                    <p:cond delay="0"/>
                                  </p:stCondLst>
                                  <p:childTnLst>
                                    <p:animScale>
                                      <p:cBhvr>
                                        <p:cTn id="9" dur="500" fill="hold"/>
                                        <p:tgtEl>
                                          <p:spTgt spid="1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Language-agnostic</a:t>
            </a:r>
          </a:p>
          <a:p>
            <a:pPr marL="342900" indent="-342900">
              <a:buFont typeface="Arial" panose="020B0604020202020204" pitchFamily="34" charset="0"/>
              <a:buChar char="•"/>
            </a:pPr>
            <a:r>
              <a:rPr lang="en-US" dirty="0"/>
              <a:t>Scaling</a:t>
            </a:r>
          </a:p>
          <a:p>
            <a:pPr marL="342900" indent="-342900">
              <a:buFont typeface="Arial" panose="020B0604020202020204" pitchFamily="34" charset="0"/>
              <a:buChar char="•"/>
            </a:pPr>
            <a:r>
              <a:rPr lang="en-US" dirty="0"/>
              <a:t>Upgrading</a:t>
            </a:r>
          </a:p>
          <a:p>
            <a:pPr marL="342900" indent="-342900">
              <a:buFont typeface="Arial" panose="020B0604020202020204" pitchFamily="34" charset="0"/>
              <a:buChar char="•"/>
            </a:pPr>
            <a:r>
              <a:rPr lang="en-US" dirty="0"/>
              <a:t>Service discovery</a:t>
            </a:r>
          </a:p>
        </p:txBody>
      </p:sp>
    </p:spTree>
    <p:extLst>
      <p:ext uri="{BB962C8B-B14F-4D97-AF65-F5344CB8AC3E}">
        <p14:creationId xmlns:p14="http://schemas.microsoft.com/office/powerpoint/2010/main" val="289111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27279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Docker Testing</a:t>
            </a:r>
          </a:p>
        </p:txBody>
      </p:sp>
    </p:spTree>
    <p:extLst>
      <p:ext uri="{BB962C8B-B14F-4D97-AF65-F5344CB8AC3E}">
        <p14:creationId xmlns:p14="http://schemas.microsoft.com/office/powerpoint/2010/main" val="5765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19785" y="1672412"/>
            <a:ext cx="1799686" cy="1781988"/>
            <a:chOff x="734541" y="2588133"/>
            <a:chExt cx="162766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1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19" name="Group 118"/>
          <p:cNvGrpSpPr/>
          <p:nvPr/>
        </p:nvGrpSpPr>
        <p:grpSpPr>
          <a:xfrm>
            <a:off x="7116890" y="1672412"/>
            <a:ext cx="1799686" cy="1781988"/>
            <a:chOff x="734541" y="2588133"/>
            <a:chExt cx="162766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22"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3"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4"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5"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32" name="Group 131"/>
          <p:cNvGrpSpPr/>
          <p:nvPr/>
        </p:nvGrpSpPr>
        <p:grpSpPr>
          <a:xfrm>
            <a:off x="5417613" y="1672412"/>
            <a:ext cx="1799686" cy="1781988"/>
            <a:chOff x="734541" y="2588133"/>
            <a:chExt cx="162766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3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45" name="Group 144"/>
          <p:cNvGrpSpPr/>
          <p:nvPr/>
        </p:nvGrpSpPr>
        <p:grpSpPr>
          <a:xfrm>
            <a:off x="3718337" y="1672412"/>
            <a:ext cx="1799686" cy="1781988"/>
            <a:chOff x="734541" y="2588133"/>
            <a:chExt cx="162766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48"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49"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0"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1"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58" name="Group 157"/>
          <p:cNvGrpSpPr/>
          <p:nvPr/>
        </p:nvGrpSpPr>
        <p:grpSpPr>
          <a:xfrm>
            <a:off x="2019061" y="1672412"/>
            <a:ext cx="1799686" cy="1781988"/>
            <a:chOff x="734541" y="2588133"/>
            <a:chExt cx="162766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61"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2"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3"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4"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Amazon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err="1"/>
              <a:t>Fargate</a:t>
            </a:r>
            <a:r>
              <a:rPr lang="en-US" dirty="0"/>
              <a:t> and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EA1B7AC-0E88-4B87-B5DE-56C86616723B}"/>
              </a:ext>
            </a:extLst>
          </p:cNvPr>
          <p:cNvGrpSpPr/>
          <p:nvPr/>
        </p:nvGrpSpPr>
        <p:grpSpPr>
          <a:xfrm>
            <a:off x="2561415" y="2924961"/>
            <a:ext cx="3387528" cy="898072"/>
            <a:chOff x="352323" y="1930399"/>
            <a:chExt cx="2874269" cy="762002"/>
          </a:xfrm>
        </p:grpSpPr>
        <p:pic>
          <p:nvPicPr>
            <p:cNvPr id="1030" name="Picture 1029">
              <a:extLst>
                <a:ext uri="{FF2B5EF4-FFF2-40B4-BE49-F238E27FC236}">
                  <a16:creationId xmlns:a16="http://schemas.microsoft.com/office/drawing/2014/main" id="{F1B98F66-B11E-4534-A8EF-2B6E8AD6095C}"/>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43" name="Picture 42">
              <a:extLst>
                <a:ext uri="{FF2B5EF4-FFF2-40B4-BE49-F238E27FC236}">
                  <a16:creationId xmlns:a16="http://schemas.microsoft.com/office/drawing/2014/main" id="{E70269F4-2B58-4ABD-9F5D-2C3EBC444A9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034" name="Group 1033">
            <a:extLst>
              <a:ext uri="{FF2B5EF4-FFF2-40B4-BE49-F238E27FC236}">
                <a16:creationId xmlns:a16="http://schemas.microsoft.com/office/drawing/2014/main" id="{14A25B63-7C2D-40A5-B9D0-963AC5C63A1B}"/>
              </a:ext>
            </a:extLst>
          </p:cNvPr>
          <p:cNvGrpSpPr/>
          <p:nvPr/>
        </p:nvGrpSpPr>
        <p:grpSpPr>
          <a:xfrm>
            <a:off x="1084245" y="1506595"/>
            <a:ext cx="3355196" cy="898072"/>
            <a:chOff x="3148581" y="2190749"/>
            <a:chExt cx="2846837" cy="762002"/>
          </a:xfrm>
        </p:grpSpPr>
        <p:pic>
          <p:nvPicPr>
            <p:cNvPr id="1033" name="Picture 1032">
              <a:extLst>
                <a:ext uri="{FF2B5EF4-FFF2-40B4-BE49-F238E27FC236}">
                  <a16:creationId xmlns:a16="http://schemas.microsoft.com/office/drawing/2014/main" id="{6C8E45A4-0DA9-4208-B0D5-39FB8F0C0EB0}"/>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47" name="Picture 46">
              <a:extLst>
                <a:ext uri="{FF2B5EF4-FFF2-40B4-BE49-F238E27FC236}">
                  <a16:creationId xmlns:a16="http://schemas.microsoft.com/office/drawing/2014/main" id="{0630E8C1-6C72-4612-A7BE-6048C537DE1C}"/>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5" name="Group 14">
            <a:extLst>
              <a:ext uri="{FF2B5EF4-FFF2-40B4-BE49-F238E27FC236}">
                <a16:creationId xmlns:a16="http://schemas.microsoft.com/office/drawing/2014/main" id="{75E9CFBD-E4C4-BB42-8076-892A8D3903B8}"/>
              </a:ext>
            </a:extLst>
          </p:cNvPr>
          <p:cNvGrpSpPr/>
          <p:nvPr/>
        </p:nvGrpSpPr>
        <p:grpSpPr>
          <a:xfrm>
            <a:off x="5199700" y="1384530"/>
            <a:ext cx="2894724" cy="1143000"/>
            <a:chOff x="2320034" y="3120135"/>
            <a:chExt cx="2014732" cy="795530"/>
          </a:xfrm>
        </p:grpSpPr>
        <p:pic>
          <p:nvPicPr>
            <p:cNvPr id="16" name="Picture 15">
              <a:extLst>
                <a:ext uri="{FF2B5EF4-FFF2-40B4-BE49-F238E27FC236}">
                  <a16:creationId xmlns:a16="http://schemas.microsoft.com/office/drawing/2014/main" id="{B3132D16-195D-B846-8384-ACE347CE566A}"/>
                </a:ext>
              </a:extLst>
            </p:cNvPr>
            <p:cNvPicPr>
              <a:picLocks noChangeAspect="1"/>
            </p:cNvPicPr>
            <p:nvPr/>
          </p:nvPicPr>
          <p:blipFill rotWithShape="1">
            <a:blip r:embed="rId9"/>
            <a:srcRect r="60716"/>
            <a:stretch/>
          </p:blipFill>
          <p:spPr>
            <a:xfrm>
              <a:off x="2320034" y="3120135"/>
              <a:ext cx="791466" cy="795530"/>
            </a:xfrm>
            <a:prstGeom prst="rect">
              <a:avLst/>
            </a:prstGeom>
          </p:spPr>
        </p:pic>
        <p:pic>
          <p:nvPicPr>
            <p:cNvPr id="17" name="Picture 16">
              <a:extLst>
                <a:ext uri="{FF2B5EF4-FFF2-40B4-BE49-F238E27FC236}">
                  <a16:creationId xmlns:a16="http://schemas.microsoft.com/office/drawing/2014/main" id="{079285EA-C36B-D44B-8243-AC517F9757EC}"/>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41806"/>
            <a:stretch/>
          </p:blipFill>
          <p:spPr>
            <a:xfrm>
              <a:off x="3162300" y="3120135"/>
              <a:ext cx="1172466" cy="795530"/>
            </a:xfrm>
            <a:prstGeom prst="rect">
              <a:avLst/>
            </a:prstGeom>
          </p:spPr>
        </p:pic>
      </p:grpSp>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9554-63CC-BA4F-A689-AAF13B8B8D18}"/>
              </a:ext>
            </a:extLst>
          </p:cNvPr>
          <p:cNvSpPr>
            <a:spLocks noGrp="1"/>
          </p:cNvSpPr>
          <p:nvPr>
            <p:ph type="title"/>
          </p:nvPr>
        </p:nvSpPr>
        <p:spPr/>
        <p:txBody>
          <a:bodyPr/>
          <a:lstStyle/>
          <a:p>
            <a:r>
              <a:rPr lang="en-US" dirty="0"/>
              <a:t>Add 125 logo slide</a:t>
            </a:r>
          </a:p>
        </p:txBody>
      </p:sp>
    </p:spTree>
    <p:extLst>
      <p:ext uri="{BB962C8B-B14F-4D97-AF65-F5344CB8AC3E}">
        <p14:creationId xmlns:p14="http://schemas.microsoft.com/office/powerpoint/2010/main" val="149151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2" name="Picture 1">
            <a:extLst>
              <a:ext uri="{FF2B5EF4-FFF2-40B4-BE49-F238E27FC236}">
                <a16:creationId xmlns:a16="http://schemas.microsoft.com/office/drawing/2014/main" id="{5B487567-EC43-2E43-8B4F-DEEC2CB0275D}"/>
              </a:ext>
            </a:extLst>
          </p:cNvPr>
          <p:cNvPicPr>
            <a:picLocks noChangeAspect="1"/>
          </p:cNvPicPr>
          <p:nvPr/>
        </p:nvPicPr>
        <p:blipFill>
          <a:blip r:embed="rId2"/>
          <a:stretch>
            <a:fillRect/>
          </a:stretch>
        </p:blipFill>
        <p:spPr>
          <a:xfrm>
            <a:off x="5502311" y="1018018"/>
            <a:ext cx="1895083" cy="2298769"/>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latin typeface="Courier" pitchFamily="2" charset="0"/>
              </a:rPr>
              <a:t>family:version</a:t>
            </a:r>
            <a:endParaRPr lang="en-US" sz="1400" dirty="0">
              <a:solidFill>
                <a:schemeClr val="bg1"/>
              </a:solidFill>
              <a:latin typeface="Courier" pitchFamily="2" charset="0"/>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solidFill>
                    <a:schemeClr val="bg1"/>
                  </a:solidFill>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B5F33-B1E0-CC49-A52C-61084711AB54}"/>
              </a:ext>
            </a:extLst>
          </p:cNvPr>
          <p:cNvSpPr>
            <a:spLocks noGrp="1"/>
          </p:cNvSpPr>
          <p:nvPr>
            <p:ph type="title"/>
          </p:nvPr>
        </p:nvSpPr>
        <p:spPr/>
        <p:txBody>
          <a:bodyPr/>
          <a:lstStyle/>
          <a:p>
            <a:r>
              <a:rPr lang="en-US" dirty="0"/>
              <a:t>AWS </a:t>
            </a:r>
            <a:r>
              <a:rPr lang="en-US" dirty="0" err="1"/>
              <a:t>Fargate</a:t>
            </a:r>
            <a:r>
              <a:rPr lang="en-US" dirty="0"/>
              <a:t> Visibility</a:t>
            </a:r>
          </a:p>
        </p:txBody>
      </p:sp>
      <p:sp>
        <p:nvSpPr>
          <p:cNvPr id="4" name="Content Placeholder 3">
            <a:extLst>
              <a:ext uri="{FF2B5EF4-FFF2-40B4-BE49-F238E27FC236}">
                <a16:creationId xmlns:a16="http://schemas.microsoft.com/office/drawing/2014/main" id="{F6521C67-CEC1-C747-AEBA-D99815C4097E}"/>
              </a:ext>
            </a:extLst>
          </p:cNvPr>
          <p:cNvSpPr>
            <a:spLocks noGrp="1"/>
          </p:cNvSpPr>
          <p:nvPr>
            <p:ph idx="1"/>
          </p:nvPr>
        </p:nvSpPr>
        <p:spPr/>
        <p:txBody>
          <a:bodyPr/>
          <a:lstStyle/>
          <a:p>
            <a:r>
              <a:rPr lang="en-US" dirty="0"/>
              <a:t>Add the slide from </a:t>
            </a:r>
            <a:r>
              <a:rPr lang="en-US" dirty="0" err="1"/>
              <a:t>Fargate</a:t>
            </a:r>
            <a:r>
              <a:rPr lang="en-US" dirty="0"/>
              <a:t> talk at </a:t>
            </a:r>
            <a:r>
              <a:rPr lang="en-US" dirty="0" err="1"/>
              <a:t>ReInvent</a:t>
            </a:r>
            <a:r>
              <a:rPr lang="en-US" dirty="0"/>
              <a:t> with title “Visibility and Monitoring”</a:t>
            </a:r>
          </a:p>
          <a:p>
            <a:r>
              <a:rPr lang="en-US" dirty="0"/>
              <a:t>	</a:t>
            </a:r>
            <a:r>
              <a:rPr lang="en-US" dirty="0" err="1"/>
              <a:t>CloudWatch</a:t>
            </a:r>
            <a:r>
              <a:rPr lang="en-US" dirty="0"/>
              <a:t> Logs and Events</a:t>
            </a:r>
          </a:p>
          <a:p>
            <a:r>
              <a:rPr lang="en-US" dirty="0"/>
              <a:t>	Service-level metrics</a:t>
            </a:r>
          </a:p>
          <a:p>
            <a:r>
              <a:rPr lang="en-US" dirty="0"/>
              <a:t>	Auto-scaling based upon metrics</a:t>
            </a:r>
          </a:p>
        </p:txBody>
      </p:sp>
    </p:spTree>
    <p:extLst>
      <p:ext uri="{BB962C8B-B14F-4D97-AF65-F5344CB8AC3E}">
        <p14:creationId xmlns:p14="http://schemas.microsoft.com/office/powerpoint/2010/main" val="31374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a:t>AWS </a:t>
            </a: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2"/>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err="1"/>
              <a:t>Rightsize</a:t>
            </a:r>
            <a:r>
              <a:rPr lang="en-US" dirty="0"/>
              <a:t> your microservices with AWS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0491A-C680-A14D-9AD3-E9ECC2AD33C2}"/>
              </a:ext>
            </a:extLst>
          </p:cNvPr>
          <p:cNvSpPr>
            <a:spLocks noGrp="1"/>
          </p:cNvSpPr>
          <p:nvPr>
            <p:ph type="title"/>
          </p:nvPr>
        </p:nvSpPr>
        <p:spPr/>
        <p:txBody>
          <a:bodyPr/>
          <a:lstStyle/>
          <a:p>
            <a:r>
              <a:rPr lang="en-US" dirty="0"/>
              <a:t>Show different AWS Compute Options</a:t>
            </a:r>
          </a:p>
        </p:txBody>
      </p:sp>
      <p:sp>
        <p:nvSpPr>
          <p:cNvPr id="2" name="Content Placeholder 1">
            <a:extLst>
              <a:ext uri="{FF2B5EF4-FFF2-40B4-BE49-F238E27FC236}">
                <a16:creationId xmlns:a16="http://schemas.microsoft.com/office/drawing/2014/main" id="{83F599CD-C875-1F42-A94E-72A62E72D8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914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453196"/>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4817927" y="236538"/>
            <a:ext cx="4326073" cy="4906962"/>
          </a:xfrm>
          <a:prstGeom prst="rect">
            <a:avLst/>
          </a:prstGeom>
        </p:spPr>
        <p:txBody>
          <a:bodyPr>
            <a:noAutofit/>
          </a:bodyPr>
          <a:lstStyle/>
          <a:p>
            <a:pPr marL="285750" indent="-285750">
              <a:buFont typeface="Arial" panose="020B0604020202020204" pitchFamily="34" charset="0"/>
              <a:buChar char="•"/>
            </a:pPr>
            <a:r>
              <a:rPr lang="en-US" sz="1800" b="1" dirty="0"/>
              <a:t>Single-purpose</a:t>
            </a:r>
            <a:br>
              <a:rPr lang="en-US" sz="1800" b="1" dirty="0"/>
            </a:br>
            <a:endParaRPr lang="en-US" sz="1800" b="1" dirty="0"/>
          </a:p>
          <a:p>
            <a:pPr marL="285750" indent="-285750">
              <a:buFont typeface="Arial" panose="020B0604020202020204" pitchFamily="34" charset="0"/>
              <a:buChar char="•"/>
            </a:pPr>
            <a:r>
              <a:rPr lang="en-US" sz="1800" b="1" dirty="0"/>
              <a:t>Connect only through APIs</a:t>
            </a:r>
            <a:br>
              <a:rPr lang="en-US" sz="1800" b="1" dirty="0"/>
            </a:br>
            <a:endParaRPr lang="en-US" sz="1800" b="1" dirty="0"/>
          </a:p>
          <a:p>
            <a:pPr marL="285750" indent="-285750">
              <a:buFont typeface="Arial" panose="020B0604020202020204" pitchFamily="34" charset="0"/>
              <a:buChar char="•"/>
            </a:pPr>
            <a:r>
              <a:rPr lang="en-US" sz="1800" b="1" dirty="0"/>
              <a:t>Connect over HTTPS</a:t>
            </a:r>
            <a:br>
              <a:rPr lang="en-US" sz="1800" b="1" dirty="0"/>
            </a:br>
            <a:endParaRPr lang="en-US" sz="1800" b="1" dirty="0"/>
          </a:p>
          <a:p>
            <a:pPr marL="285750" indent="-285750">
              <a:buFont typeface="Arial" panose="020B0604020202020204" pitchFamily="34" charset="0"/>
              <a:buChar char="•"/>
            </a:pPr>
            <a:r>
              <a:rPr lang="en-US" sz="1800" b="1" dirty="0"/>
              <a:t>Largely “black boxes” to each other</a:t>
            </a:r>
            <a:br>
              <a:rPr lang="en-US" sz="1800" b="1" dirty="0"/>
            </a:br>
            <a:endParaRPr lang="en-US" sz="1800" b="1" dirty="0"/>
          </a:p>
          <a:p>
            <a:pPr marL="285750" indent="-285750">
              <a:buFont typeface="Arial" panose="020B0604020202020204" pitchFamily="34" charset="0"/>
              <a:buChar char="•"/>
            </a:pPr>
            <a:r>
              <a:rPr lang="en-US" sz="1800" b="1" dirty="0"/>
              <a:t>“Microservices”</a:t>
            </a:r>
          </a:p>
        </p:txBody>
      </p:sp>
      <p:sp>
        <p:nvSpPr>
          <p:cNvPr id="5" name="Rectangle 4"/>
          <p:cNvSpPr/>
          <p:nvPr/>
        </p:nvSpPr>
        <p:spPr>
          <a:xfrm>
            <a:off x="0" y="0"/>
            <a:ext cx="4817927"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433115"/>
            <a:ext cx="4832676" cy="4513808"/>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2C454C-A0CC-6E42-A1CD-01D9401E55E5}"/>
              </a:ext>
            </a:extLst>
          </p:cNvPr>
          <p:cNvSpPr>
            <a:spLocks noGrp="1"/>
          </p:cNvSpPr>
          <p:nvPr>
            <p:ph type="title"/>
          </p:nvPr>
        </p:nvSpPr>
        <p:spPr/>
        <p:txBody>
          <a:bodyPr/>
          <a:lstStyle/>
          <a:p>
            <a:r>
              <a:rPr lang="en-US" dirty="0"/>
              <a:t>Get slides from </a:t>
            </a:r>
            <a:r>
              <a:rPr lang="en-US" dirty="0" err="1"/>
              <a:t>Kfir</a:t>
            </a:r>
            <a:r>
              <a:rPr lang="en-US" dirty="0"/>
              <a:t>/</a:t>
            </a:r>
            <a:r>
              <a:rPr lang="en-US" dirty="0" err="1"/>
              <a:t>Ankur</a:t>
            </a:r>
            <a:endParaRPr lang="en-US" dirty="0"/>
          </a:p>
        </p:txBody>
      </p:sp>
      <p:sp>
        <p:nvSpPr>
          <p:cNvPr id="4" name="Content Placeholder 3">
            <a:extLst>
              <a:ext uri="{FF2B5EF4-FFF2-40B4-BE49-F238E27FC236}">
                <a16:creationId xmlns:a16="http://schemas.microsoft.com/office/drawing/2014/main" id="{94F7CF8B-643A-B141-A5C4-4B20FC360F8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242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FCA2-8A61-3945-A792-76E125A0A5E7}"/>
              </a:ext>
            </a:extLst>
          </p:cNvPr>
          <p:cNvSpPr>
            <a:spLocks noGrp="1"/>
          </p:cNvSpPr>
          <p:nvPr>
            <p:ph type="title"/>
          </p:nvPr>
        </p:nvSpPr>
        <p:spPr/>
        <p:txBody>
          <a:bodyPr/>
          <a:lstStyle/>
          <a:p>
            <a:r>
              <a:rPr lang="en-US" dirty="0"/>
              <a:t>Deployment Pipeline with Amazon ECS</a:t>
            </a:r>
          </a:p>
        </p:txBody>
      </p:sp>
      <p:sp>
        <p:nvSpPr>
          <p:cNvPr id="3" name="Content Placeholder 2">
            <a:extLst>
              <a:ext uri="{FF2B5EF4-FFF2-40B4-BE49-F238E27FC236}">
                <a16:creationId xmlns:a16="http://schemas.microsoft.com/office/drawing/2014/main" id="{E2CF95A9-26CB-C941-862B-8C9665F111D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9572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with </a:t>
            </a:r>
            <a:r>
              <a:rPr lang="en-US" dirty="0" err="1"/>
              <a:t>Fargate</a:t>
            </a:r>
            <a:r>
              <a:rPr lang="en-US" dirty="0"/>
              <a:t> and 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42989"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39C8D0-6128-894F-98F7-3D1A870A82EF}"/>
              </a:ext>
            </a:extLst>
          </p:cNvPr>
          <p:cNvSpPr>
            <a:spLocks noGrp="1"/>
          </p:cNvSpPr>
          <p:nvPr>
            <p:ph type="title"/>
          </p:nvPr>
        </p:nvSpPr>
        <p:spPr/>
        <p:txBody>
          <a:bodyPr/>
          <a:lstStyle/>
          <a:p>
            <a:r>
              <a:rPr lang="en-US" dirty="0"/>
              <a:t>Get slides from </a:t>
            </a:r>
            <a:r>
              <a:rPr lang="en-US" dirty="0" err="1"/>
              <a:t>Bharath</a:t>
            </a:r>
            <a:r>
              <a:rPr lang="en-US" dirty="0"/>
              <a:t>/Abhishek</a:t>
            </a:r>
          </a:p>
        </p:txBody>
      </p:sp>
      <p:sp>
        <p:nvSpPr>
          <p:cNvPr id="4" name="Content Placeholder 3">
            <a:extLst>
              <a:ext uri="{FF2B5EF4-FFF2-40B4-BE49-F238E27FC236}">
                <a16:creationId xmlns:a16="http://schemas.microsoft.com/office/drawing/2014/main" id="{AA599B7E-F3BC-E94B-9B82-9C94DD953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6721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a:t>
            </a:r>
            <a:r>
              <a:rPr lang="en-US" dirty="0" err="1"/>
              <a:t>Fargate</a:t>
            </a:r>
            <a:r>
              <a:rPr lang="en-US" dirty="0"/>
              <a:t> Containers 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30082B-6B12-A746-A9C8-9B61D34CAF24}"/>
              </a:ext>
            </a:extLst>
          </p:cNvPr>
          <p:cNvSpPr>
            <a:spLocks noGrp="1"/>
          </p:cNvSpPr>
          <p:nvPr>
            <p:ph type="title"/>
          </p:nvPr>
        </p:nvSpPr>
        <p:spPr/>
        <p:txBody>
          <a:bodyPr/>
          <a:lstStyle/>
          <a:p>
            <a:r>
              <a:rPr lang="en-US" dirty="0"/>
              <a:t>ECS Logging with Prometheus and Grafana</a:t>
            </a:r>
          </a:p>
        </p:txBody>
      </p:sp>
      <p:sp>
        <p:nvSpPr>
          <p:cNvPr id="6" name="Content Placeholder 5">
            <a:extLst>
              <a:ext uri="{FF2B5EF4-FFF2-40B4-BE49-F238E27FC236}">
                <a16:creationId xmlns:a16="http://schemas.microsoft.com/office/drawing/2014/main" id="{20F94ACB-0F62-6A41-88F6-7192B9D3A5DE}"/>
              </a:ext>
            </a:extLst>
          </p:cNvPr>
          <p:cNvSpPr>
            <a:spLocks noGrp="1"/>
          </p:cNvSpPr>
          <p:nvPr>
            <p:ph idx="1"/>
          </p:nvPr>
        </p:nvSpPr>
        <p:spPr/>
        <p:txBody>
          <a:bodyPr/>
          <a:lstStyle/>
          <a:p>
            <a:r>
              <a:rPr lang="en-US" dirty="0"/>
              <a:t>Add text or architecture diagram</a:t>
            </a:r>
          </a:p>
        </p:txBody>
      </p:sp>
    </p:spTree>
    <p:extLst>
      <p:ext uri="{BB962C8B-B14F-4D97-AF65-F5344CB8AC3E}">
        <p14:creationId xmlns:p14="http://schemas.microsoft.com/office/powerpoint/2010/main" val="217277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C03F71-6B9A-154E-A4C9-0701D6A873C2}"/>
              </a:ext>
            </a:extLst>
          </p:cNvPr>
          <p:cNvSpPr>
            <a:spLocks noGrp="1"/>
          </p:cNvSpPr>
          <p:nvPr>
            <p:ph sz="quarter" idx="10"/>
          </p:nvPr>
        </p:nvSpPr>
        <p:spPr/>
        <p:txBody>
          <a:bodyPr/>
          <a:lstStyle/>
          <a:p>
            <a:r>
              <a:rPr lang="en-US" dirty="0"/>
              <a:t>Monitoring </a:t>
            </a:r>
            <a:r>
              <a:rPr lang="en-US" dirty="0" err="1"/>
              <a:t>Fargate</a:t>
            </a:r>
            <a:r>
              <a:rPr lang="en-US" dirty="0"/>
              <a:t> Containers using Prometheus and Grafana</a:t>
            </a:r>
          </a:p>
        </p:txBody>
      </p:sp>
      <p:sp>
        <p:nvSpPr>
          <p:cNvPr id="3" name="TextBox 2">
            <a:extLst>
              <a:ext uri="{FF2B5EF4-FFF2-40B4-BE49-F238E27FC236}">
                <a16:creationId xmlns:a16="http://schemas.microsoft.com/office/drawing/2014/main" id="{194A74E1-49BB-0D42-9FCB-041D3050F01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-microservices-deploy-options/issues/78</a:t>
            </a:r>
          </a:p>
        </p:txBody>
      </p:sp>
    </p:spTree>
    <p:extLst>
      <p:ext uri="{BB962C8B-B14F-4D97-AF65-F5344CB8AC3E}">
        <p14:creationId xmlns:p14="http://schemas.microsoft.com/office/powerpoint/2010/main" val="4430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dirty="0"/>
              <a:t>Dev</a:t>
            </a:r>
          </a:p>
          <a:p>
            <a:pPr marL="171450" indent="-171450">
              <a:buFont typeface="Arial" panose="020B0604020202020204" pitchFamily="34" charset="0"/>
              <a:buChar char="•"/>
            </a:pPr>
            <a:r>
              <a:rPr lang="en-US" sz="1600" dirty="0"/>
              <a:t>Language</a:t>
            </a:r>
          </a:p>
          <a:p>
            <a:pPr marL="171450" indent="-171450">
              <a:buFont typeface="Arial" panose="020B0604020202020204" pitchFamily="34" charset="0"/>
              <a:buChar char="•"/>
            </a:pPr>
            <a:r>
              <a:rPr lang="en-US" sz="1600" dirty="0"/>
              <a:t>Docker container packaging</a:t>
            </a:r>
          </a:p>
          <a:p>
            <a:pPr marL="171450" indent="-171450">
              <a:buFont typeface="Arial" panose="020B0604020202020204" pitchFamily="34" charset="0"/>
              <a:buChar char="•"/>
            </a:pPr>
            <a:r>
              <a:rPr lang="en-US" sz="1600" dirty="0"/>
              <a:t>Local dev, test, debug</a:t>
            </a:r>
          </a:p>
          <a:p>
            <a:pPr marL="171450" indent="-171450">
              <a:buFont typeface="Arial" panose="020B0604020202020204" pitchFamily="34" charset="0"/>
              <a:buChar char="•"/>
            </a:pPr>
            <a:r>
              <a:rPr lang="en-US" sz="1600" dirty="0"/>
              <a:t>Identify bottlenecks</a:t>
            </a:r>
          </a:p>
          <a:p>
            <a:pPr marL="914400" lvl="1" indent="-171450">
              <a:buFont typeface="Arial" panose="020B0604020202020204" pitchFamily="34" charset="0"/>
              <a:buChar char="•"/>
            </a:pPr>
            <a:r>
              <a:rPr lang="en-US" sz="1400" dirty="0"/>
              <a:t>Logging &amp; Monitoring</a:t>
            </a:r>
          </a:p>
          <a:p>
            <a:pPr marL="171450" indent="-171450">
              <a:buFont typeface="Arial" panose="020B0604020202020204" pitchFamily="34" charset="0"/>
              <a:buChar char="•"/>
            </a:pPr>
            <a:r>
              <a:rPr lang="en-US" sz="1600" dirty="0"/>
              <a:t>Launch is the start line</a:t>
            </a:r>
          </a:p>
          <a:p>
            <a:pPr marL="171450" indent="-171450">
              <a:buFont typeface="Arial" panose="020B0604020202020204" pitchFamily="34" charset="0"/>
              <a:buChar char="•"/>
            </a:pPr>
            <a:r>
              <a:rPr lang="en-US" sz="1600" dirty="0"/>
              <a:t>Release new versions</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dirty="0"/>
              <a:t>Ops</a:t>
            </a:r>
          </a:p>
          <a:p>
            <a:pPr marL="171450" indent="-171450">
              <a:buFont typeface="Arial" panose="020B0604020202020204" pitchFamily="34" charset="0"/>
              <a:buChar char="•"/>
            </a:pPr>
            <a:r>
              <a:rPr lang="en-US" sz="1600" dirty="0"/>
              <a:t>Keep application stable</a:t>
            </a:r>
          </a:p>
          <a:p>
            <a:pPr marL="171450" indent="-171450">
              <a:buFont typeface="Arial" panose="020B0604020202020204" pitchFamily="34" charset="0"/>
              <a:buChar char="•"/>
            </a:pPr>
            <a:r>
              <a:rPr lang="en-US" sz="1600" dirty="0"/>
              <a:t>Repository for storing artifacts</a:t>
            </a:r>
          </a:p>
          <a:p>
            <a:pPr marL="171450" indent="-171450">
              <a:buFont typeface="Arial" panose="020B0604020202020204" pitchFamily="34" charset="0"/>
              <a:buChar char="•"/>
            </a:pPr>
            <a:r>
              <a:rPr lang="en-US" sz="1600" dirty="0"/>
              <a:t>Deployment pipeline</a:t>
            </a:r>
          </a:p>
          <a:p>
            <a:pPr marL="171450" indent="-171450">
              <a:buFont typeface="Arial" panose="020B0604020202020204" pitchFamily="34" charset="0"/>
              <a:buChar char="•"/>
            </a:pPr>
            <a:r>
              <a:rPr lang="en-US" sz="1600" dirty="0"/>
              <a:t>Scale, patch, upgrade </a:t>
            </a:r>
          </a:p>
          <a:p>
            <a:endParaRPr lang="en-US" dirty="0"/>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285CE9-CD0B-481E-A7A7-48BCAC9F7159}"/>
              </a:ext>
            </a:extLst>
          </p:cNvPr>
          <p:cNvPicPr>
            <a:picLocks noChangeAspect="1"/>
          </p:cNvPicPr>
          <p:nvPr/>
        </p:nvPicPr>
        <p:blipFill rotWithShape="1">
          <a:blip r:embed="rId3"/>
          <a:srcRect b="15626"/>
          <a:stretch/>
        </p:blipFill>
        <p:spPr>
          <a:xfrm>
            <a:off x="-5713" y="0"/>
            <a:ext cx="9149712" cy="5146713"/>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08643" y="1448335"/>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1</a:t>
            </a:r>
            <a:endParaRPr lang="en-US" sz="1400" dirty="0"/>
          </a:p>
        </p:txBody>
      </p:sp>
      <p:sp>
        <p:nvSpPr>
          <p:cNvPr id="9" name="Rectangle 8">
            <a:extLst>
              <a:ext uri="{FF2B5EF4-FFF2-40B4-BE49-F238E27FC236}">
                <a16:creationId xmlns:a16="http://schemas.microsoft.com/office/drawing/2014/main" id="{9EA711AE-3B82-4CA4-B9DC-C56D422D74C1}"/>
              </a:ext>
            </a:extLst>
          </p:cNvPr>
          <p:cNvSpPr/>
          <p:nvPr/>
        </p:nvSpPr>
        <p:spPr>
          <a:xfrm>
            <a:off x="228600" y="2327016"/>
            <a:ext cx="8686800" cy="646331"/>
          </a:xfrm>
          <a:prstGeom prst="rect">
            <a:avLst/>
          </a:prstGeom>
        </p:spPr>
        <p:txBody>
          <a:bodyPr wrap="square">
            <a:spAutoFit/>
          </a:bodyPr>
          <a:lstStyle/>
          <a:p>
            <a:pPr algn="ctr"/>
            <a:r>
              <a:rPr lang="en-US" dirty="0">
                <a:solidFill>
                  <a:schemeClr val="bg1"/>
                </a:solidFill>
              </a:rPr>
              <a:t>EKS is a platform for enterprises </a:t>
            </a:r>
            <a:br>
              <a:rPr lang="en-US" dirty="0">
                <a:solidFill>
                  <a:schemeClr val="bg1"/>
                </a:solidFill>
              </a:rPr>
            </a:br>
            <a:r>
              <a:rPr lang="en-US" dirty="0">
                <a:solidFill>
                  <a:schemeClr val="bg1"/>
                </a:solidFill>
              </a:rPr>
              <a:t>to run production-grade workloads</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497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0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3.95062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04672-B7E7-4BDA-B5E2-851A207FA8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9144000" cy="5143499"/>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2</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provides a native and </a:t>
            </a:r>
            <a:br>
              <a:rPr lang="en-US" dirty="0">
                <a:solidFill>
                  <a:schemeClr val="bg1"/>
                </a:solidFill>
              </a:rPr>
            </a:br>
            <a:r>
              <a:rPr lang="en-US" dirty="0">
                <a:solidFill>
                  <a:schemeClr val="bg1"/>
                </a:solidFill>
              </a:rPr>
              <a:t>upstream Kubernetes experience</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52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443819-1974-4E59-BBCE-26434B452E0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3</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923330"/>
          </a:xfrm>
          <a:prstGeom prst="rect">
            <a:avLst/>
          </a:prstGeom>
        </p:spPr>
        <p:txBody>
          <a:bodyPr wrap="square">
            <a:spAutoFit/>
          </a:bodyPr>
          <a:lstStyle/>
          <a:p>
            <a:pPr algn="ctr"/>
            <a:r>
              <a:rPr lang="en-US" dirty="0">
                <a:solidFill>
                  <a:schemeClr val="bg1"/>
                </a:solidFill>
              </a:rPr>
              <a:t>If EKS customers want to use additional </a:t>
            </a:r>
            <a:br>
              <a:rPr lang="en-US" dirty="0">
                <a:solidFill>
                  <a:schemeClr val="bg1"/>
                </a:solidFill>
              </a:rPr>
            </a:br>
            <a:r>
              <a:rPr lang="en-US" dirty="0">
                <a:solidFill>
                  <a:schemeClr val="bg1"/>
                </a:solidFill>
              </a:rPr>
              <a:t>AWS services, the integrations are seamless</a:t>
            </a:r>
            <a:br>
              <a:rPr lang="en-US" dirty="0">
                <a:solidFill>
                  <a:schemeClr val="bg1"/>
                </a:solidFill>
              </a:rPr>
            </a:br>
            <a:r>
              <a:rPr lang="en-US" dirty="0">
                <a:solidFill>
                  <a:schemeClr val="bg1"/>
                </a:solidFill>
              </a:rPr>
              <a:t>and eliminate undifferentiated heavy lifting</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381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1.23457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45070-EE58-47D6-B1C4-399DB1B6ECE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3999"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0"/>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499"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4</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team actively contributes </a:t>
            </a:r>
            <a:br>
              <a:rPr lang="en-US" dirty="0">
                <a:solidFill>
                  <a:schemeClr val="bg1"/>
                </a:solidFill>
              </a:rPr>
            </a:br>
            <a:r>
              <a:rPr lang="en-US" dirty="0">
                <a:solidFill>
                  <a:schemeClr val="bg1"/>
                </a:solidFill>
              </a:rPr>
              <a:t>to the Kubernetes project</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723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err="1"/>
              <a:t>WildFly</a:t>
            </a:r>
            <a:r>
              <a:rPr lang="en-US" dirty="0"/>
              <a:t> Swarm</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EKS Cluster</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15968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Application Packaging using Helm</a:t>
            </a:r>
          </a:p>
        </p:txBody>
      </p:sp>
    </p:spTree>
    <p:extLst>
      <p:ext uri="{BB962C8B-B14F-4D97-AF65-F5344CB8AC3E}">
        <p14:creationId xmlns:p14="http://schemas.microsoft.com/office/powerpoint/2010/main" val="15031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Package Manager for Kubernetes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Helm is a templating and packaging tool for Kubernetes applications</a:t>
            </a:r>
          </a:p>
          <a:p>
            <a:pPr marL="342900" indent="-342900">
              <a:buFont typeface="Arial" panose="020B0604020202020204" pitchFamily="34" charset="0"/>
              <a:buChar char="•"/>
            </a:pPr>
            <a:r>
              <a:rPr lang="en-US" dirty="0"/>
              <a:t>Chart: Bundle to represent k8s applications</a:t>
            </a:r>
          </a:p>
          <a:p>
            <a:pPr marL="1085850" lvl="1" indent="-342900">
              <a:buFont typeface="Arial" panose="020B0604020202020204" pitchFamily="34" charset="0"/>
              <a:buChar char="•"/>
            </a:pPr>
            <a:r>
              <a:rPr lang="en-US" dirty="0"/>
              <a:t>Packaged into archive files</a:t>
            </a:r>
          </a:p>
          <a:p>
            <a:pPr marL="342900" indent="-342900">
              <a:buFont typeface="Arial" panose="020B0604020202020204" pitchFamily="34" charset="0"/>
              <a:buChar char="•"/>
            </a:pPr>
            <a:r>
              <a:rPr lang="en-US" dirty="0"/>
              <a:t>Analogous to apt, yum, homebrew for k8s</a:t>
            </a:r>
          </a:p>
          <a:p>
            <a:pPr marL="342900" indent="-342900">
              <a:buFont typeface="Arial" panose="020B0604020202020204" pitchFamily="34" charset="0"/>
              <a:buChar char="•"/>
            </a:pPr>
            <a:r>
              <a:rPr lang="en-US" dirty="0"/>
              <a:t>Manage the release cycle of the chart</a:t>
            </a:r>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00FF84F-958E-F946-977A-614CCE9736E9}"/>
              </a:ext>
            </a:extLst>
          </p:cNvPr>
          <p:cNvSpPr/>
          <p:nvPr/>
        </p:nvSpPr>
        <p:spPr>
          <a:xfrm>
            <a:off x="4189615" y="756458"/>
            <a:ext cx="3923607" cy="2468880"/>
          </a:xfrm>
          <a:prstGeom prst="rect">
            <a:avLst/>
          </a:prstGeom>
          <a:noFill/>
          <a:ln w="3810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D865DB3-A349-6F44-89AB-D8DB2A553E16}"/>
              </a:ext>
            </a:extLst>
          </p:cNvPr>
          <p:cNvSpPr txBox="1"/>
          <p:nvPr/>
        </p:nvSpPr>
        <p:spPr>
          <a:xfrm>
            <a:off x="4410185" y="324880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grpSp>
        <p:nvGrpSpPr>
          <p:cNvPr id="21" name="Group 20">
            <a:extLst>
              <a:ext uri="{FF2B5EF4-FFF2-40B4-BE49-F238E27FC236}">
                <a16:creationId xmlns:a16="http://schemas.microsoft.com/office/drawing/2014/main" id="{33EBED29-A487-FC45-BCA0-2AB9A524E2ED}"/>
              </a:ext>
            </a:extLst>
          </p:cNvPr>
          <p:cNvGrpSpPr/>
          <p:nvPr/>
        </p:nvGrpSpPr>
        <p:grpSpPr>
          <a:xfrm>
            <a:off x="7242017" y="304340"/>
            <a:ext cx="1385210" cy="904235"/>
            <a:chOff x="3879395" y="1037430"/>
            <a:chExt cx="1385210" cy="904235"/>
          </a:xfrm>
        </p:grpSpPr>
        <p:pic>
          <p:nvPicPr>
            <p:cNvPr id="22" name="Picture 21">
              <a:extLst>
                <a:ext uri="{FF2B5EF4-FFF2-40B4-BE49-F238E27FC236}">
                  <a16:creationId xmlns:a16="http://schemas.microsoft.com/office/drawing/2014/main" id="{C3AF3FA9-1A59-AF47-A29D-19F227895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23" name="Rectangle 22">
              <a:extLst>
                <a:ext uri="{FF2B5EF4-FFF2-40B4-BE49-F238E27FC236}">
                  <a16:creationId xmlns:a16="http://schemas.microsoft.com/office/drawing/2014/main" id="{878099A3-6B0F-F349-9D8B-41186FF7B470}"/>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4" name="Group 4">
              <a:extLst>
                <a:ext uri="{FF2B5EF4-FFF2-40B4-BE49-F238E27FC236}">
                  <a16:creationId xmlns:a16="http://schemas.microsoft.com/office/drawing/2014/main" id="{35A6DB23-C8E0-864B-8F2D-E98E413BBFB3}"/>
                </a:ext>
              </a:extLst>
            </p:cNvPr>
            <p:cNvGrpSpPr>
              <a:grpSpLocks noChangeAspect="1"/>
            </p:cNvGrpSpPr>
            <p:nvPr/>
          </p:nvGrpSpPr>
          <p:grpSpPr bwMode="auto">
            <a:xfrm>
              <a:off x="4166098" y="1353702"/>
              <a:ext cx="754654" cy="454958"/>
              <a:chOff x="2671" y="1494"/>
              <a:chExt cx="418" cy="252"/>
            </a:xfrm>
          </p:grpSpPr>
          <p:sp>
            <p:nvSpPr>
              <p:cNvPr id="25" name="AutoShape 3">
                <a:extLst>
                  <a:ext uri="{FF2B5EF4-FFF2-40B4-BE49-F238E27FC236}">
                    <a16:creationId xmlns:a16="http://schemas.microsoft.com/office/drawing/2014/main" id="{97DF9B8F-6BB7-7548-8ED0-E0E04ADAB48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A1B0E39A-BD32-4545-85EE-8209B4DC1973}"/>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07A16E3-4E1C-6443-BE65-5667D153E36E}"/>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833E4D52-0602-B24C-8A26-8FB2FE2D2B22}"/>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a:extLst>
                  <a:ext uri="{FF2B5EF4-FFF2-40B4-BE49-F238E27FC236}">
                    <a16:creationId xmlns:a16="http://schemas.microsoft.com/office/drawing/2014/main" id="{FDE49ECB-CF1E-6945-A0A1-66018CC4C103}"/>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a:extLst>
                  <a:ext uri="{FF2B5EF4-FFF2-40B4-BE49-F238E27FC236}">
                    <a16:creationId xmlns:a16="http://schemas.microsoft.com/office/drawing/2014/main" id="{317D1750-835C-584D-A695-3BC82E230561}"/>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a:extLst>
                  <a:ext uri="{FF2B5EF4-FFF2-40B4-BE49-F238E27FC236}">
                    <a16:creationId xmlns:a16="http://schemas.microsoft.com/office/drawing/2014/main" id="{58A52CE9-3C5B-8D4C-9767-B41ADF3F3C61}"/>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86845D14-1919-2D49-BD9F-F8013F16FA6A}"/>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4" name="Rectangle 33">
            <a:extLst>
              <a:ext uri="{FF2B5EF4-FFF2-40B4-BE49-F238E27FC236}">
                <a16:creationId xmlns:a16="http://schemas.microsoft.com/office/drawing/2014/main" id="{A2D6F8DD-B596-3A41-AB58-A83A68F1CAA1}"/>
              </a:ext>
            </a:extLst>
          </p:cNvPr>
          <p:cNvSpPr/>
          <p:nvPr/>
        </p:nvSpPr>
        <p:spPr>
          <a:xfrm>
            <a:off x="1491319" y="1003002"/>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Client</a:t>
            </a:r>
          </a:p>
        </p:txBody>
      </p:sp>
      <p:sp>
        <p:nvSpPr>
          <p:cNvPr id="35" name="Rectangle 34">
            <a:extLst>
              <a:ext uri="{FF2B5EF4-FFF2-40B4-BE49-F238E27FC236}">
                <a16:creationId xmlns:a16="http://schemas.microsoft.com/office/drawing/2014/main" id="{EB8A82A6-5E88-264B-9083-6B98952B4255}"/>
              </a:ext>
            </a:extLst>
          </p:cNvPr>
          <p:cNvSpPr/>
          <p:nvPr/>
        </p:nvSpPr>
        <p:spPr>
          <a:xfrm>
            <a:off x="4527907" y="994689"/>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Tiller Server</a:t>
            </a:r>
          </a:p>
        </p:txBody>
      </p:sp>
      <p:sp>
        <p:nvSpPr>
          <p:cNvPr id="37" name="Rectangle 36">
            <a:extLst>
              <a:ext uri="{FF2B5EF4-FFF2-40B4-BE49-F238E27FC236}">
                <a16:creationId xmlns:a16="http://schemas.microsoft.com/office/drawing/2014/main" id="{C07766C3-D90F-414D-8599-5FEA34A1F984}"/>
              </a:ext>
            </a:extLst>
          </p:cNvPr>
          <p:cNvSpPr/>
          <p:nvPr/>
        </p:nvSpPr>
        <p:spPr>
          <a:xfrm>
            <a:off x="4547477" y="2342566"/>
            <a:ext cx="1463040" cy="5486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Kubernetes API Server</a:t>
            </a:r>
          </a:p>
        </p:txBody>
      </p:sp>
      <p:cxnSp>
        <p:nvCxnSpPr>
          <p:cNvPr id="42" name="Straight Arrow Connector 41">
            <a:extLst>
              <a:ext uri="{FF2B5EF4-FFF2-40B4-BE49-F238E27FC236}">
                <a16:creationId xmlns:a16="http://schemas.microsoft.com/office/drawing/2014/main" id="{823DD090-D76B-684A-8628-C349263DD4F4}"/>
              </a:ext>
            </a:extLst>
          </p:cNvPr>
          <p:cNvCxnSpPr>
            <a:stCxn id="34" idx="3"/>
            <a:endCxn id="35" idx="1"/>
          </p:cNvCxnSpPr>
          <p:nvPr/>
        </p:nvCxnSpPr>
        <p:spPr>
          <a:xfrm flipV="1">
            <a:off x="2954359" y="1269009"/>
            <a:ext cx="1573548" cy="8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AB42481A-7948-B34D-A3D9-EE43C20D23DD}"/>
              </a:ext>
            </a:extLst>
          </p:cNvPr>
          <p:cNvSpPr txBox="1"/>
          <p:nvPr/>
        </p:nvSpPr>
        <p:spPr>
          <a:xfrm>
            <a:off x="3325481" y="1008372"/>
            <a:ext cx="663964" cy="307777"/>
          </a:xfrm>
          <a:prstGeom prst="rect">
            <a:avLst/>
          </a:prstGeom>
          <a:noFill/>
        </p:spPr>
        <p:txBody>
          <a:bodyPr wrap="none" rtlCol="0">
            <a:spAutoFit/>
          </a:bodyPr>
          <a:lstStyle/>
          <a:p>
            <a:r>
              <a:rPr lang="en-US" sz="1400" dirty="0" err="1">
                <a:solidFill>
                  <a:schemeClr val="bg1"/>
                </a:solidFill>
              </a:rPr>
              <a:t>gRPC</a:t>
            </a:r>
            <a:endParaRPr lang="en-US" sz="1400" dirty="0">
              <a:solidFill>
                <a:schemeClr val="bg1"/>
              </a:solidFill>
            </a:endParaRPr>
          </a:p>
        </p:txBody>
      </p:sp>
      <p:sp>
        <p:nvSpPr>
          <p:cNvPr id="44" name="Rectangle 43">
            <a:extLst>
              <a:ext uri="{FF2B5EF4-FFF2-40B4-BE49-F238E27FC236}">
                <a16:creationId xmlns:a16="http://schemas.microsoft.com/office/drawing/2014/main" id="{A771E73B-11A4-5147-B3CF-03EEBB30563D}"/>
              </a:ext>
            </a:extLst>
          </p:cNvPr>
          <p:cNvSpPr/>
          <p:nvPr/>
        </p:nvSpPr>
        <p:spPr>
          <a:xfrm>
            <a:off x="759799" y="2974488"/>
            <a:ext cx="1463040"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Helm Repository</a:t>
            </a:r>
          </a:p>
        </p:txBody>
      </p:sp>
      <p:sp>
        <p:nvSpPr>
          <p:cNvPr id="47" name="Oval 46">
            <a:extLst>
              <a:ext uri="{FF2B5EF4-FFF2-40B4-BE49-F238E27FC236}">
                <a16:creationId xmlns:a16="http://schemas.microsoft.com/office/drawing/2014/main" id="{A40D2B07-6BF3-8046-8BC3-B04A80C42201}"/>
              </a:ext>
            </a:extLst>
          </p:cNvPr>
          <p:cNvSpPr>
            <a:spLocks/>
          </p:cNvSpPr>
          <p:nvPr/>
        </p:nvSpPr>
        <p:spPr>
          <a:xfrm>
            <a:off x="155428" y="1178989"/>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1" name="TextBox 50">
            <a:extLst>
              <a:ext uri="{FF2B5EF4-FFF2-40B4-BE49-F238E27FC236}">
                <a16:creationId xmlns:a16="http://schemas.microsoft.com/office/drawing/2014/main" id="{FE351E52-A78B-6941-83D4-704F83BE1867}"/>
              </a:ext>
            </a:extLst>
          </p:cNvPr>
          <p:cNvSpPr txBox="1"/>
          <p:nvPr/>
        </p:nvSpPr>
        <p:spPr>
          <a:xfrm>
            <a:off x="448075" y="1558597"/>
            <a:ext cx="950901" cy="307777"/>
          </a:xfrm>
          <a:prstGeom prst="rect">
            <a:avLst/>
          </a:prstGeom>
          <a:noFill/>
        </p:spPr>
        <p:txBody>
          <a:bodyPr wrap="none" rtlCol="0">
            <a:spAutoFit/>
          </a:bodyPr>
          <a:lstStyle/>
          <a:p>
            <a:r>
              <a:rPr lang="en-US" sz="1400" dirty="0">
                <a:solidFill>
                  <a:schemeClr val="bg1"/>
                </a:solidFill>
              </a:rPr>
              <a:t>chart files</a:t>
            </a:r>
          </a:p>
        </p:txBody>
      </p:sp>
      <p:sp>
        <p:nvSpPr>
          <p:cNvPr id="53" name="Oval 52">
            <a:extLst>
              <a:ext uri="{FF2B5EF4-FFF2-40B4-BE49-F238E27FC236}">
                <a16:creationId xmlns:a16="http://schemas.microsoft.com/office/drawing/2014/main" id="{35FC122B-272E-A942-B751-1C059DDB8DFC}"/>
              </a:ext>
            </a:extLst>
          </p:cNvPr>
          <p:cNvSpPr>
            <a:spLocks/>
          </p:cNvSpPr>
          <p:nvPr/>
        </p:nvSpPr>
        <p:spPr>
          <a:xfrm>
            <a:off x="239245" y="1231633"/>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4" name="Oval 53">
            <a:extLst>
              <a:ext uri="{FF2B5EF4-FFF2-40B4-BE49-F238E27FC236}">
                <a16:creationId xmlns:a16="http://schemas.microsoft.com/office/drawing/2014/main" id="{48289B71-5827-204C-80B4-8F620A1FF325}"/>
              </a:ext>
            </a:extLst>
          </p:cNvPr>
          <p:cNvSpPr>
            <a:spLocks/>
          </p:cNvSpPr>
          <p:nvPr/>
        </p:nvSpPr>
        <p:spPr>
          <a:xfrm>
            <a:off x="341772" y="1284284"/>
            <a:ext cx="1097280" cy="274320"/>
          </a:xfrm>
          <a:prstGeom prst="ellipse">
            <a:avLst/>
          </a:prstGeom>
          <a:solidFill>
            <a:srgbClr val="FCB64C"/>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5" name="Oval 54">
            <a:extLst>
              <a:ext uri="{FF2B5EF4-FFF2-40B4-BE49-F238E27FC236}">
                <a16:creationId xmlns:a16="http://schemas.microsoft.com/office/drawing/2014/main" id="{84E55FBC-8321-684C-A7EF-629517BADA26}"/>
              </a:ext>
            </a:extLst>
          </p:cNvPr>
          <p:cNvSpPr>
            <a:spLocks/>
          </p:cNvSpPr>
          <p:nvPr/>
        </p:nvSpPr>
        <p:spPr>
          <a:xfrm>
            <a:off x="155428" y="3702987"/>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6" name="Oval 55">
            <a:extLst>
              <a:ext uri="{FF2B5EF4-FFF2-40B4-BE49-F238E27FC236}">
                <a16:creationId xmlns:a16="http://schemas.microsoft.com/office/drawing/2014/main" id="{37D1AD49-0F5A-A149-9104-AE1A3A9ECA78}"/>
              </a:ext>
            </a:extLst>
          </p:cNvPr>
          <p:cNvSpPr>
            <a:spLocks/>
          </p:cNvSpPr>
          <p:nvPr/>
        </p:nvSpPr>
        <p:spPr>
          <a:xfrm>
            <a:off x="239245" y="3755631"/>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7" name="Oval 56">
            <a:extLst>
              <a:ext uri="{FF2B5EF4-FFF2-40B4-BE49-F238E27FC236}">
                <a16:creationId xmlns:a16="http://schemas.microsoft.com/office/drawing/2014/main" id="{82ACBAC4-5636-C243-81DB-0DA3E4253452}"/>
              </a:ext>
            </a:extLst>
          </p:cNvPr>
          <p:cNvSpPr>
            <a:spLocks/>
          </p:cNvSpPr>
          <p:nvPr/>
        </p:nvSpPr>
        <p:spPr>
          <a:xfrm>
            <a:off x="341772" y="3808282"/>
            <a:ext cx="1097280" cy="27432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err="1"/>
              <a:t>MyApp</a:t>
            </a:r>
            <a:r>
              <a:rPr lang="en-US" sz="1100" dirty="0"/>
              <a:t> 1</a:t>
            </a:r>
          </a:p>
        </p:txBody>
      </p:sp>
      <p:sp>
        <p:nvSpPr>
          <p:cNvPr id="58" name="TextBox 57">
            <a:extLst>
              <a:ext uri="{FF2B5EF4-FFF2-40B4-BE49-F238E27FC236}">
                <a16:creationId xmlns:a16="http://schemas.microsoft.com/office/drawing/2014/main" id="{638E15F2-9941-3344-BE15-E69AC83F6C53}"/>
              </a:ext>
            </a:extLst>
          </p:cNvPr>
          <p:cNvSpPr txBox="1"/>
          <p:nvPr/>
        </p:nvSpPr>
        <p:spPr>
          <a:xfrm>
            <a:off x="239245" y="4082595"/>
            <a:ext cx="1438214" cy="307777"/>
          </a:xfrm>
          <a:prstGeom prst="rect">
            <a:avLst/>
          </a:prstGeom>
          <a:noFill/>
        </p:spPr>
        <p:txBody>
          <a:bodyPr wrap="none" rtlCol="0">
            <a:spAutoFit/>
          </a:bodyPr>
          <a:lstStyle/>
          <a:p>
            <a:r>
              <a:rPr lang="en-US" sz="1400" dirty="0">
                <a:solidFill>
                  <a:schemeClr val="bg1"/>
                </a:solidFill>
              </a:rPr>
              <a:t>chart packages</a:t>
            </a:r>
          </a:p>
        </p:txBody>
      </p:sp>
      <p:cxnSp>
        <p:nvCxnSpPr>
          <p:cNvPr id="59" name="Straight Arrow Connector 58">
            <a:extLst>
              <a:ext uri="{FF2B5EF4-FFF2-40B4-BE49-F238E27FC236}">
                <a16:creationId xmlns:a16="http://schemas.microsoft.com/office/drawing/2014/main" id="{7A95A226-C183-6443-8564-235F6404A61C}"/>
              </a:ext>
            </a:extLst>
          </p:cNvPr>
          <p:cNvCxnSpPr>
            <a:cxnSpLocks/>
            <a:stCxn id="34" idx="2"/>
            <a:endCxn id="44" idx="0"/>
          </p:cNvCxnSpPr>
          <p:nvPr/>
        </p:nvCxnSpPr>
        <p:spPr>
          <a:xfrm flipH="1">
            <a:off x="1491319" y="1551642"/>
            <a:ext cx="731520" cy="1422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C3411002-3524-A041-B72D-42D79A532625}"/>
              </a:ext>
            </a:extLst>
          </p:cNvPr>
          <p:cNvCxnSpPr>
            <a:cxnSpLocks/>
            <a:endCxn id="37" idx="0"/>
          </p:cNvCxnSpPr>
          <p:nvPr/>
        </p:nvCxnSpPr>
        <p:spPr>
          <a:xfrm>
            <a:off x="5278997" y="1543329"/>
            <a:ext cx="0" cy="799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1B08646-B981-C440-AB9C-F1363F73D423}"/>
              </a:ext>
            </a:extLst>
          </p:cNvPr>
          <p:cNvCxnSpPr>
            <a:cxnSpLocks/>
          </p:cNvCxnSpPr>
          <p:nvPr/>
        </p:nvCxnSpPr>
        <p:spPr>
          <a:xfrm rot="10800000" flipH="1">
            <a:off x="2222839" y="1453309"/>
            <a:ext cx="2324638" cy="17954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946910C0-A292-8C47-AF0B-0A70F1D6B710}"/>
              </a:ext>
            </a:extLst>
          </p:cNvPr>
          <p:cNvSpPr/>
          <p:nvPr/>
        </p:nvSpPr>
        <p:spPr>
          <a:xfrm>
            <a:off x="6329239" y="132720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3" name="Rectangle 72">
            <a:extLst>
              <a:ext uri="{FF2B5EF4-FFF2-40B4-BE49-F238E27FC236}">
                <a16:creationId xmlns:a16="http://schemas.microsoft.com/office/drawing/2014/main" id="{131578F0-6B73-F547-B4BA-BC3244B1B037}"/>
              </a:ext>
            </a:extLst>
          </p:cNvPr>
          <p:cNvSpPr/>
          <p:nvPr/>
        </p:nvSpPr>
        <p:spPr>
          <a:xfrm>
            <a:off x="6406822" y="139647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sp>
        <p:nvSpPr>
          <p:cNvPr id="74" name="Rectangle 73">
            <a:extLst>
              <a:ext uri="{FF2B5EF4-FFF2-40B4-BE49-F238E27FC236}">
                <a16:creationId xmlns:a16="http://schemas.microsoft.com/office/drawing/2014/main" id="{2B84A6B4-BB39-314C-8842-D31146A2413B}"/>
              </a:ext>
            </a:extLst>
          </p:cNvPr>
          <p:cNvSpPr/>
          <p:nvPr/>
        </p:nvSpPr>
        <p:spPr>
          <a:xfrm>
            <a:off x="6501031" y="1465749"/>
            <a:ext cx="916032" cy="274320"/>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ConfigMap</a:t>
            </a:r>
            <a:endParaRPr lang="en-US" sz="1000" dirty="0"/>
          </a:p>
        </p:txBody>
      </p:sp>
      <p:grpSp>
        <p:nvGrpSpPr>
          <p:cNvPr id="78" name="Group 77">
            <a:extLst>
              <a:ext uri="{FF2B5EF4-FFF2-40B4-BE49-F238E27FC236}">
                <a16:creationId xmlns:a16="http://schemas.microsoft.com/office/drawing/2014/main" id="{2465DE44-287E-FF47-B293-AD02A8938261}"/>
              </a:ext>
            </a:extLst>
          </p:cNvPr>
          <p:cNvGrpSpPr/>
          <p:nvPr/>
        </p:nvGrpSpPr>
        <p:grpSpPr>
          <a:xfrm>
            <a:off x="6406822" y="2487639"/>
            <a:ext cx="872172" cy="274320"/>
            <a:chOff x="3117274" y="3755631"/>
            <a:chExt cx="872172" cy="274320"/>
          </a:xfrm>
        </p:grpSpPr>
        <p:sp>
          <p:nvSpPr>
            <p:cNvPr id="77" name="Rectangle 76">
              <a:extLst>
                <a:ext uri="{FF2B5EF4-FFF2-40B4-BE49-F238E27FC236}">
                  <a16:creationId xmlns:a16="http://schemas.microsoft.com/office/drawing/2014/main" id="{2171E3BF-DF38-7244-A669-D17434DFE5A5}"/>
                </a:ext>
              </a:extLst>
            </p:cNvPr>
            <p:cNvSpPr/>
            <p:nvPr/>
          </p:nvSpPr>
          <p:spPr>
            <a:xfrm>
              <a:off x="3117274" y="3755631"/>
              <a:ext cx="872172" cy="27432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84534DF8-D53B-E842-8F48-E20697C8C419}"/>
                </a:ext>
              </a:extLst>
            </p:cNvPr>
            <p:cNvSpPr>
              <a:spLocks/>
            </p:cNvSpPr>
            <p:nvPr/>
          </p:nvSpPr>
          <p:spPr>
            <a:xfrm>
              <a:off x="3532650" y="3803453"/>
              <a:ext cx="373667" cy="196990"/>
            </a:xfrm>
            <a:prstGeom prst="ellipse">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76" name="Rectangle 75">
              <a:extLst>
                <a:ext uri="{FF2B5EF4-FFF2-40B4-BE49-F238E27FC236}">
                  <a16:creationId xmlns:a16="http://schemas.microsoft.com/office/drawing/2014/main" id="{4610B2DD-BEC8-BC4D-A658-87BF9EC6C783}"/>
                </a:ext>
              </a:extLst>
            </p:cNvPr>
            <p:cNvSpPr/>
            <p:nvPr/>
          </p:nvSpPr>
          <p:spPr>
            <a:xfrm>
              <a:off x="3216073" y="3815021"/>
              <a:ext cx="283586" cy="173854"/>
            </a:xfrm>
            <a:prstGeom prst="rect">
              <a:avLst/>
            </a:prstGeom>
            <a:solidFill>
              <a:schemeClr val="accent4">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79" name="TextBox 78">
            <a:extLst>
              <a:ext uri="{FF2B5EF4-FFF2-40B4-BE49-F238E27FC236}">
                <a16:creationId xmlns:a16="http://schemas.microsoft.com/office/drawing/2014/main" id="{7A8556DE-A35C-0F47-9A99-22BFB50B7960}"/>
              </a:ext>
            </a:extLst>
          </p:cNvPr>
          <p:cNvSpPr txBox="1"/>
          <p:nvPr/>
        </p:nvSpPr>
        <p:spPr>
          <a:xfrm>
            <a:off x="6531317" y="1716632"/>
            <a:ext cx="914032" cy="400110"/>
          </a:xfrm>
          <a:prstGeom prst="rect">
            <a:avLst/>
          </a:prstGeom>
          <a:noFill/>
        </p:spPr>
        <p:txBody>
          <a:bodyPr wrap="none" rtlCol="0">
            <a:spAutoFit/>
          </a:bodyPr>
          <a:lstStyle/>
          <a:p>
            <a:pPr algn="ctr"/>
            <a:r>
              <a:rPr lang="en-US" sz="1000" dirty="0">
                <a:solidFill>
                  <a:schemeClr val="bg1"/>
                </a:solidFill>
              </a:rPr>
              <a:t>chart</a:t>
            </a:r>
          </a:p>
          <a:p>
            <a:pPr algn="ctr"/>
            <a:r>
              <a:rPr lang="en-US" sz="1000" dirty="0">
                <a:solidFill>
                  <a:schemeClr val="bg1"/>
                </a:solidFill>
              </a:rPr>
              <a:t>configuration</a:t>
            </a:r>
          </a:p>
        </p:txBody>
      </p:sp>
      <p:sp>
        <p:nvSpPr>
          <p:cNvPr id="80" name="TextBox 79">
            <a:extLst>
              <a:ext uri="{FF2B5EF4-FFF2-40B4-BE49-F238E27FC236}">
                <a16:creationId xmlns:a16="http://schemas.microsoft.com/office/drawing/2014/main" id="{66D0338C-F9DE-AD4B-BD8E-533B60C4C9E1}"/>
              </a:ext>
            </a:extLst>
          </p:cNvPr>
          <p:cNvSpPr txBox="1"/>
          <p:nvPr/>
        </p:nvSpPr>
        <p:spPr>
          <a:xfrm>
            <a:off x="6541383" y="2728221"/>
            <a:ext cx="603050" cy="246221"/>
          </a:xfrm>
          <a:prstGeom prst="rect">
            <a:avLst/>
          </a:prstGeom>
          <a:noFill/>
        </p:spPr>
        <p:txBody>
          <a:bodyPr wrap="none" rtlCol="0">
            <a:spAutoFit/>
          </a:bodyPr>
          <a:lstStyle/>
          <a:p>
            <a:r>
              <a:rPr lang="en-US" sz="1000" dirty="0">
                <a:solidFill>
                  <a:schemeClr val="bg1"/>
                </a:solidFill>
              </a:rPr>
              <a:t>release</a:t>
            </a:r>
          </a:p>
        </p:txBody>
      </p:sp>
      <p:sp>
        <p:nvSpPr>
          <p:cNvPr id="81" name="TextBox 80">
            <a:extLst>
              <a:ext uri="{FF2B5EF4-FFF2-40B4-BE49-F238E27FC236}">
                <a16:creationId xmlns:a16="http://schemas.microsoft.com/office/drawing/2014/main" id="{50227053-C393-DB4C-847C-357A87BB5C4C}"/>
              </a:ext>
            </a:extLst>
          </p:cNvPr>
          <p:cNvSpPr txBox="1"/>
          <p:nvPr/>
        </p:nvSpPr>
        <p:spPr>
          <a:xfrm>
            <a:off x="2000113" y="3780302"/>
            <a:ext cx="6776279" cy="369332"/>
          </a:xfrm>
          <a:prstGeom prst="rect">
            <a:avLst/>
          </a:prstGeom>
          <a:noFill/>
        </p:spPr>
        <p:txBody>
          <a:bodyPr wrap="none" rtlCol="0">
            <a:spAutoFit/>
          </a:bodyPr>
          <a:lstStyle/>
          <a:p>
            <a:r>
              <a:rPr lang="en-US" dirty="0">
                <a:solidFill>
                  <a:schemeClr val="bg1"/>
                </a:solidFill>
              </a:rPr>
              <a:t>Where does Tiller get the chart information from – client or repo?</a:t>
            </a:r>
          </a:p>
        </p:txBody>
      </p:sp>
      <p:sp>
        <p:nvSpPr>
          <p:cNvPr id="82" name="TextBox 81">
            <a:extLst>
              <a:ext uri="{FF2B5EF4-FFF2-40B4-BE49-F238E27FC236}">
                <a16:creationId xmlns:a16="http://schemas.microsoft.com/office/drawing/2014/main" id="{FC54DF65-1235-B54E-B896-D7115197E343}"/>
              </a:ext>
            </a:extLst>
          </p:cNvPr>
          <p:cNvSpPr txBox="1"/>
          <p:nvPr/>
        </p:nvSpPr>
        <p:spPr>
          <a:xfrm>
            <a:off x="2000113" y="4115344"/>
            <a:ext cx="3942169" cy="369332"/>
          </a:xfrm>
          <a:prstGeom prst="rect">
            <a:avLst/>
          </a:prstGeom>
          <a:noFill/>
        </p:spPr>
        <p:txBody>
          <a:bodyPr wrap="none" rtlCol="0">
            <a:spAutoFit/>
          </a:bodyPr>
          <a:lstStyle/>
          <a:p>
            <a:r>
              <a:rPr lang="en-US" dirty="0">
                <a:solidFill>
                  <a:schemeClr val="bg1"/>
                </a:solidFill>
              </a:rPr>
              <a:t>How is the repo configured for Tiller?</a:t>
            </a:r>
          </a:p>
        </p:txBody>
      </p:sp>
      <p:sp>
        <p:nvSpPr>
          <p:cNvPr id="85" name="TextBox 84">
            <a:extLst>
              <a:ext uri="{FF2B5EF4-FFF2-40B4-BE49-F238E27FC236}">
                <a16:creationId xmlns:a16="http://schemas.microsoft.com/office/drawing/2014/main" id="{BAA4733E-8124-7142-AC7F-F064BED51D41}"/>
              </a:ext>
            </a:extLst>
          </p:cNvPr>
          <p:cNvSpPr txBox="1"/>
          <p:nvPr/>
        </p:nvSpPr>
        <p:spPr>
          <a:xfrm>
            <a:off x="1998318" y="4463518"/>
            <a:ext cx="5545108" cy="369332"/>
          </a:xfrm>
          <a:prstGeom prst="rect">
            <a:avLst/>
          </a:prstGeom>
          <a:noFill/>
        </p:spPr>
        <p:txBody>
          <a:bodyPr wrap="none" rtlCol="0">
            <a:spAutoFit/>
          </a:bodyPr>
          <a:lstStyle/>
          <a:p>
            <a:r>
              <a:rPr lang="en-US" dirty="0">
                <a:solidFill>
                  <a:schemeClr val="bg1"/>
                </a:solidFill>
              </a:rPr>
              <a:t>How is the configuration info stored in control plane?</a:t>
            </a:r>
          </a:p>
        </p:txBody>
      </p:sp>
      <p:sp>
        <p:nvSpPr>
          <p:cNvPr id="86" name="TextBox 85">
            <a:extLst>
              <a:ext uri="{FF2B5EF4-FFF2-40B4-BE49-F238E27FC236}">
                <a16:creationId xmlns:a16="http://schemas.microsoft.com/office/drawing/2014/main" id="{4C062013-01A8-B84E-83FC-07CD7E8E57F5}"/>
              </a:ext>
            </a:extLst>
          </p:cNvPr>
          <p:cNvSpPr txBox="1"/>
          <p:nvPr/>
        </p:nvSpPr>
        <p:spPr>
          <a:xfrm>
            <a:off x="1153103" y="117074"/>
            <a:ext cx="5198859" cy="369332"/>
          </a:xfrm>
          <a:prstGeom prst="rect">
            <a:avLst/>
          </a:prstGeom>
          <a:noFill/>
        </p:spPr>
        <p:txBody>
          <a:bodyPr wrap="none" rtlCol="0">
            <a:spAutoFit/>
          </a:bodyPr>
          <a:lstStyle/>
          <a:p>
            <a:r>
              <a:rPr lang="en-US" dirty="0">
                <a:solidFill>
                  <a:schemeClr val="bg1"/>
                </a:solidFill>
              </a:rPr>
              <a:t>Client manages charts, server manages releases</a:t>
            </a:r>
          </a:p>
        </p:txBody>
      </p:sp>
      <p:sp>
        <p:nvSpPr>
          <p:cNvPr id="87" name="TextBox 86">
            <a:extLst>
              <a:ext uri="{FF2B5EF4-FFF2-40B4-BE49-F238E27FC236}">
                <a16:creationId xmlns:a16="http://schemas.microsoft.com/office/drawing/2014/main" id="{82DEC289-1DED-F440-A343-98D8FA295974}"/>
              </a:ext>
            </a:extLst>
          </p:cNvPr>
          <p:cNvSpPr txBox="1"/>
          <p:nvPr/>
        </p:nvSpPr>
        <p:spPr>
          <a:xfrm>
            <a:off x="1998318" y="4777402"/>
            <a:ext cx="6314549" cy="369332"/>
          </a:xfrm>
          <a:prstGeom prst="rect">
            <a:avLst/>
          </a:prstGeom>
          <a:noFill/>
        </p:spPr>
        <p:txBody>
          <a:bodyPr wrap="none" rtlCol="0">
            <a:spAutoFit/>
          </a:bodyPr>
          <a:lstStyle/>
          <a:p>
            <a:r>
              <a:rPr lang="en-US" dirty="0">
                <a:solidFill>
                  <a:schemeClr val="bg1"/>
                </a:solidFill>
              </a:rPr>
              <a:t>How does client provide information about </a:t>
            </a:r>
            <a:r>
              <a:rPr lang="en-US" dirty="0" err="1">
                <a:solidFill>
                  <a:schemeClr val="bg1"/>
                </a:solidFill>
              </a:rPr>
              <a:t>config</a:t>
            </a:r>
            <a:r>
              <a:rPr lang="en-US" dirty="0">
                <a:solidFill>
                  <a:schemeClr val="bg1"/>
                </a:solidFill>
              </a:rPr>
              <a:t> and chart?</a:t>
            </a:r>
          </a:p>
        </p:txBody>
      </p:sp>
    </p:spTree>
    <p:extLst>
      <p:ext uri="{BB962C8B-B14F-4D97-AF65-F5344CB8AC3E}">
        <p14:creationId xmlns:p14="http://schemas.microsoft.com/office/powerpoint/2010/main" val="405276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3" grpId="0"/>
      <p:bldP spid="44" grpId="0" animBg="1"/>
      <p:bldP spid="47" grpId="0" animBg="1"/>
      <p:bldP spid="51" grpId="0"/>
      <p:bldP spid="53" grpId="0" animBg="1"/>
      <p:bldP spid="54" grpId="0" animBg="1"/>
      <p:bldP spid="55" grpId="0" animBg="1"/>
      <p:bldP spid="56" grpId="0" animBg="1"/>
      <p:bldP spid="57" grpId="0" animBg="1"/>
      <p:bldP spid="58" grpId="0"/>
      <p:bldP spid="72" grpId="0" animBg="1"/>
      <p:bldP spid="73" grpId="0" animBg="1"/>
      <p:bldP spid="74" grpId="0" animBg="1"/>
      <p:bldP spid="79" grpId="0"/>
      <p:bldP spid="8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Chart defines Kubernetes primitives required to run the application</a:t>
            </a:r>
          </a:p>
          <a:p>
            <a:pPr marL="342900" indent="-342900">
              <a:buFont typeface="Arial" panose="020B0604020202020204" pitchFamily="34" charset="0"/>
              <a:buChar char="•"/>
            </a:pPr>
            <a:r>
              <a:rPr lang="en-US" dirty="0"/>
              <a:t>Variables that are configurable and set to defaults</a:t>
            </a:r>
          </a:p>
          <a:p>
            <a:pPr marL="342900" indent="-342900">
              <a:buFont typeface="Arial" panose="020B0604020202020204" pitchFamily="34" charset="0"/>
              <a:buChar char="•"/>
            </a:pPr>
            <a:r>
              <a:rPr lang="en-US" dirty="0"/>
              <a:t>Printed notes to the user installing the app</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4638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a:t>Helm Sample Chart</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err="1"/>
              <a:t>Yaml</a:t>
            </a:r>
            <a:r>
              <a:rPr lang="en-US" dirty="0"/>
              <a:t> file</a:t>
            </a:r>
          </a:p>
          <a:p>
            <a:pPr marL="342900" indent="-342900">
              <a:buFont typeface="Arial" panose="020B0604020202020204" pitchFamily="34" charset="0"/>
              <a:buChar char="•"/>
            </a:pPr>
            <a:r>
              <a:rPr lang="en-US" dirty="0"/>
              <a:t>Mustache templating</a:t>
            </a:r>
          </a:p>
          <a:p>
            <a:pPr marL="342900" indent="-342900">
              <a:buFont typeface="Arial" panose="020B0604020202020204" pitchFamily="34" charset="0"/>
              <a:buChar char="•"/>
            </a:pPr>
            <a:r>
              <a:rPr lang="en-US" dirty="0"/>
              <a:t>Custom functions useful for mutating variables</a:t>
            </a:r>
          </a:p>
          <a:p>
            <a:pPr marL="342900" indent="-342900">
              <a:buFont typeface="Arial" panose="020B0604020202020204" pitchFamily="34" charset="0"/>
              <a:buChar char="•"/>
            </a:pPr>
            <a:r>
              <a:rPr lang="en-US" dirty="0"/>
              <a:t>Shared </a:t>
            </a:r>
            <a:r>
              <a:rPr lang="en-US" dirty="0" err="1"/>
              <a:t>yaml</a:t>
            </a:r>
            <a:r>
              <a:rPr lang="en-US" dirty="0"/>
              <a:t> stored in a separate file</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6"/>
            <a:ext cx="3794760" cy="3621024"/>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err="1">
                <a:solidFill>
                  <a:schemeClr val="accent3">
                    <a:lumMod val="50000"/>
                  </a:schemeClr>
                </a:solidFill>
                <a:latin typeface="Lucida Console" panose="020B0609040504020204" pitchFamily="49" charset="0"/>
              </a:rPr>
              <a:t>apiVersion</a:t>
            </a:r>
            <a:r>
              <a:rPr lang="en-US" sz="1000" b="1" dirty="0">
                <a:solidFill>
                  <a:schemeClr val="accent3">
                    <a:lumMod val="50000"/>
                  </a:schemeClr>
                </a:solidFill>
                <a:latin typeface="Lucida Console" panose="020B0609040504020204" pitchFamily="49" charset="0"/>
              </a:rPr>
              <a:t>: v1</a:t>
            </a:r>
          </a:p>
          <a:p>
            <a:pPr>
              <a:spcBef>
                <a:spcPts val="600"/>
              </a:spcBef>
            </a:pPr>
            <a:r>
              <a:rPr lang="en-US" sz="1000" b="1" dirty="0">
                <a:solidFill>
                  <a:schemeClr val="accent3">
                    <a:lumMod val="50000"/>
                  </a:schemeClr>
                </a:solidFill>
                <a:latin typeface="Lucida Console" panose="020B0609040504020204" pitchFamily="49" charset="0"/>
              </a:rPr>
              <a:t>kind: Service</a:t>
            </a:r>
          </a:p>
          <a:p>
            <a:pPr>
              <a:spcBef>
                <a:spcPts val="600"/>
              </a:spcBef>
            </a:pPr>
            <a:r>
              <a:rPr lang="en-US" sz="1000" b="1" dirty="0">
                <a:solidFill>
                  <a:schemeClr val="accent3">
                    <a:lumMod val="50000"/>
                  </a:schemeClr>
                </a:solidFill>
                <a:latin typeface="Lucida Console" panose="020B0609040504020204" pitchFamily="49" charset="0"/>
              </a:rPr>
              <a:t>metadata:</a:t>
            </a:r>
          </a:p>
          <a:p>
            <a:pPr>
              <a:spcBef>
                <a:spcPts val="600"/>
              </a:spcBef>
            </a:pPr>
            <a:r>
              <a:rPr lang="en-US" sz="1000" b="1" dirty="0">
                <a:solidFill>
                  <a:schemeClr val="accent3">
                    <a:lumMod val="50000"/>
                  </a:schemeClr>
                </a:solidFill>
                <a:latin typeface="Lucida Console" panose="020B0609040504020204" pitchFamily="49" charset="0"/>
              </a:rPr>
              <a:t>  name: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chart: "{{ .</a:t>
            </a:r>
            <a:r>
              <a:rPr lang="en-US" sz="1000" b="1" dirty="0" err="1">
                <a:solidFill>
                  <a:schemeClr val="accent3">
                    <a:lumMod val="50000"/>
                  </a:schemeClr>
                </a:solidFill>
                <a:latin typeface="Lucida Console" panose="020B0609040504020204" pitchFamily="49" charset="0"/>
              </a:rPr>
              <a:t>Chart.Name</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Chart.Version</a:t>
            </a:r>
            <a:r>
              <a:rPr lang="en-US" sz="1000" b="1" dirty="0">
                <a:solidFill>
                  <a:schemeClr val="accent3">
                    <a:lumMod val="50000"/>
                  </a:schemeClr>
                </a:solidFill>
                <a:latin typeface="Lucida Console" panose="020B0609040504020204" pitchFamily="49" charset="0"/>
              </a:rPr>
              <a:t> | replace "+" "_" }}”</a:t>
            </a:r>
          </a:p>
          <a:p>
            <a:pPr>
              <a:spcBef>
                <a:spcPts val="600"/>
              </a:spcBef>
            </a:pPr>
            <a:r>
              <a:rPr lang="en-US" sz="1000" b="1" dirty="0">
                <a:solidFill>
                  <a:schemeClr val="accent3">
                    <a:lumMod val="50000"/>
                  </a:schemeClr>
                </a:solidFill>
                <a:latin typeface="Lucida Console" panose="020B0609040504020204" pitchFamily="49" charset="0"/>
              </a:rPr>
              <a:t>spec:</a:t>
            </a:r>
          </a:p>
          <a:p>
            <a:pPr>
              <a:spcBef>
                <a:spcPts val="600"/>
              </a:spcBef>
            </a:pPr>
            <a:r>
              <a:rPr lang="en-US" sz="1000" b="1" dirty="0">
                <a:solidFill>
                  <a:schemeClr val="accent3">
                    <a:lumMod val="50000"/>
                  </a:schemeClr>
                </a:solidFill>
                <a:latin typeface="Lucida Console" panose="020B0609040504020204" pitchFamily="49" charset="0"/>
              </a:rPr>
              <a:t>  type: {{ .</a:t>
            </a:r>
            <a:r>
              <a:rPr lang="en-US" sz="1000" b="1" dirty="0" err="1">
                <a:solidFill>
                  <a:schemeClr val="accent3">
                    <a:lumMod val="50000"/>
                  </a:schemeClr>
                </a:solidFill>
                <a:latin typeface="Lucida Console" panose="020B0609040504020204" pitchFamily="49" charset="0"/>
              </a:rPr>
              <a:t>Values.service.type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ports:</a:t>
            </a:r>
          </a:p>
          <a:p>
            <a:pPr>
              <a:spcBef>
                <a:spcPts val="600"/>
              </a:spcBef>
            </a:pPr>
            <a:r>
              <a:rPr lang="en-US" sz="1000" b="1" dirty="0">
                <a:solidFill>
                  <a:schemeClr val="accent3">
                    <a:lumMod val="50000"/>
                  </a:schemeClr>
                </a:solidFill>
                <a:latin typeface="Lucida Console" panose="020B0609040504020204" pitchFamily="49" charset="0"/>
              </a:rPr>
              <a:t>  - port: {{ .</a:t>
            </a:r>
            <a:r>
              <a:rPr lang="en-US" sz="1000" b="1" dirty="0" err="1">
                <a:solidFill>
                  <a:schemeClr val="accent3">
                    <a:lumMod val="50000"/>
                  </a:schemeClr>
                </a:solidFill>
                <a:latin typeface="Lucida Console" panose="020B0609040504020204" pitchFamily="49" charset="0"/>
              </a:rPr>
              <a:t>Values.service.externalPort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Values.service.internalPort</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protocol: TCP</a:t>
            </a:r>
          </a:p>
          <a:p>
            <a:pPr>
              <a:spcBef>
                <a:spcPts val="600"/>
              </a:spcBef>
            </a:pPr>
            <a:r>
              <a:rPr lang="en-US" sz="1000" b="1" dirty="0">
                <a:solidFill>
                  <a:schemeClr val="accent3">
                    <a:lumMod val="50000"/>
                  </a:schemeClr>
                </a:solidFill>
                <a:latin typeface="Lucida Console" panose="020B0609040504020204" pitchFamily="49" charset="0"/>
              </a:rPr>
              <a:t>    name: {{ .</a:t>
            </a:r>
            <a:r>
              <a:rPr lang="en-US" sz="1000" b="1" dirty="0" err="1">
                <a:solidFill>
                  <a:schemeClr val="accent3">
                    <a:lumMod val="50000"/>
                  </a:schemeClr>
                </a:solidFill>
                <a:latin typeface="Lucida Console" panose="020B0609040504020204" pitchFamily="49" charset="0"/>
              </a:rPr>
              <a:t>Values.service.name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selector:</a:t>
            </a:r>
          </a:p>
          <a:p>
            <a:pPr>
              <a:spcBef>
                <a:spcPts val="600"/>
              </a:spcBef>
            </a:pPr>
            <a:r>
              <a:rPr lang="en-US" sz="1000" b="1" dirty="0">
                <a:solidFill>
                  <a:schemeClr val="accent3">
                    <a:lumMod val="50000"/>
                  </a:schemeClr>
                </a:solidFill>
                <a:latin typeface="Lucida Console" panose="020B0609040504020204" pitchFamily="49" charset="0"/>
              </a:rPr>
              <a:t>    app: {{ template "</a:t>
            </a:r>
            <a:r>
              <a:rPr lang="en-US" sz="1000" b="1" dirty="0" err="1">
                <a:solidFill>
                  <a:schemeClr val="accent3">
                    <a:lumMod val="50000"/>
                  </a:schemeClr>
                </a:solidFill>
                <a:latin typeface="Lucida Console" panose="020B0609040504020204" pitchFamily="49" charset="0"/>
              </a:rPr>
              <a:t>fullname</a:t>
            </a:r>
            <a:r>
              <a:rPr lang="en-US" sz="1000" b="1" dirty="0">
                <a:solidFill>
                  <a:schemeClr val="accent3">
                    <a:lumMod val="50000"/>
                  </a:schemeClr>
                </a:solidFill>
                <a:latin typeface="Lucida Console" panose="020B0609040504020204" pitchFamily="49" charset="0"/>
              </a:rPr>
              <a:t>" . }}</a:t>
            </a:r>
          </a:p>
        </p:txBody>
      </p:sp>
    </p:spTree>
    <p:extLst>
      <p:ext uri="{BB962C8B-B14F-4D97-AF65-F5344CB8AC3E}">
        <p14:creationId xmlns:p14="http://schemas.microsoft.com/office/powerpoint/2010/main" val="37311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1D0-24FF-914E-BD3B-56D15FEBAFD2}"/>
              </a:ext>
            </a:extLst>
          </p:cNvPr>
          <p:cNvSpPr>
            <a:spLocks noGrp="1"/>
          </p:cNvSpPr>
          <p:nvPr>
            <p:ph type="title"/>
          </p:nvPr>
        </p:nvSpPr>
        <p:spPr/>
        <p:txBody>
          <a:bodyPr/>
          <a:lstStyle/>
          <a:p>
            <a:r>
              <a:rPr lang="en-US" dirty="0"/>
              <a:t>Kubernetes Application Packaging using </a:t>
            </a:r>
            <a:r>
              <a:rPr lang="en-US" dirty="0" err="1"/>
              <a:t>Ksonnet</a:t>
            </a:r>
            <a:endParaRPr lang="en-US" dirty="0"/>
          </a:p>
        </p:txBody>
      </p:sp>
    </p:spTree>
    <p:extLst>
      <p:ext uri="{BB962C8B-B14F-4D97-AF65-F5344CB8AC3E}">
        <p14:creationId xmlns:p14="http://schemas.microsoft.com/office/powerpoint/2010/main" val="31348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endParaRPr lang="en-US" dirty="0"/>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pPr marL="342900" indent="-342900">
              <a:buFont typeface="Arial" panose="020B0604020202020204" pitchFamily="34" charset="0"/>
              <a:buChar char="•"/>
            </a:pPr>
            <a:r>
              <a:rPr lang="en-US" dirty="0"/>
              <a:t>Tool for generating and storing Kubernetes manifests using </a:t>
            </a:r>
            <a:r>
              <a:rPr lang="en-US" i="1" dirty="0" err="1"/>
              <a:t>jsonnet</a:t>
            </a:r>
            <a:endParaRPr lang="en-US" i="1" dirty="0"/>
          </a:p>
          <a:p>
            <a:pPr marL="342900" indent="-342900">
              <a:buFont typeface="Arial" panose="020B0604020202020204" pitchFamily="34" charset="0"/>
              <a:buChar char="•"/>
            </a:pPr>
            <a:r>
              <a:rPr lang="en-US" dirty="0"/>
              <a:t>Reduces the amount of copy/paste for your app manifests</a:t>
            </a:r>
          </a:p>
          <a:p>
            <a:pPr marL="342900" indent="-342900">
              <a:buFont typeface="Arial" panose="020B0604020202020204" pitchFamily="34" charset="0"/>
              <a:buChar char="•"/>
            </a:pPr>
            <a:r>
              <a:rPr lang="en-US" dirty="0"/>
              <a:t>Makes it easy to update subsets of your configuration from the CLI</a:t>
            </a:r>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AF88-7EDE-FD4D-86AA-6EBEFF14609F}"/>
              </a:ext>
            </a:extLst>
          </p:cNvPr>
          <p:cNvSpPr>
            <a:spLocks noGrp="1"/>
          </p:cNvSpPr>
          <p:nvPr>
            <p:ph type="title"/>
          </p:nvPr>
        </p:nvSpPr>
        <p:spPr/>
        <p:txBody>
          <a:bodyPr/>
          <a:lstStyle/>
          <a:p>
            <a:r>
              <a:rPr lang="en-US" dirty="0" err="1"/>
              <a:t>Ksonnet</a:t>
            </a:r>
            <a:r>
              <a:rPr lang="en-US" dirty="0"/>
              <a:t> Components</a:t>
            </a:r>
          </a:p>
        </p:txBody>
      </p:sp>
      <p:pic>
        <p:nvPicPr>
          <p:cNvPr id="6" name="Picture 5">
            <a:extLst>
              <a:ext uri="{FF2B5EF4-FFF2-40B4-BE49-F238E27FC236}">
                <a16:creationId xmlns:a16="http://schemas.microsoft.com/office/drawing/2014/main" id="{F0B06726-4D5E-3145-A7EC-3E63E2641F87}"/>
              </a:ext>
            </a:extLst>
          </p:cNvPr>
          <p:cNvPicPr>
            <a:picLocks noChangeAspect="1"/>
          </p:cNvPicPr>
          <p:nvPr/>
        </p:nvPicPr>
        <p:blipFill>
          <a:blip r:embed="rId2"/>
          <a:stretch>
            <a:fillRect/>
          </a:stretch>
        </p:blipFill>
        <p:spPr>
          <a:xfrm>
            <a:off x="0" y="1016687"/>
            <a:ext cx="9144000" cy="3110125"/>
          </a:xfrm>
          <a:prstGeom prst="rect">
            <a:avLst/>
          </a:prstGeom>
        </p:spPr>
      </p:pic>
      <p:sp>
        <p:nvSpPr>
          <p:cNvPr id="7" name="TextBox 6">
            <a:extLst>
              <a:ext uri="{FF2B5EF4-FFF2-40B4-BE49-F238E27FC236}">
                <a16:creationId xmlns:a16="http://schemas.microsoft.com/office/drawing/2014/main" id="{584AE194-C418-8544-A8A5-A2A6B73CD2BE}"/>
              </a:ext>
            </a:extLst>
          </p:cNvPr>
          <p:cNvSpPr txBox="1"/>
          <p:nvPr/>
        </p:nvSpPr>
        <p:spPr>
          <a:xfrm>
            <a:off x="939338" y="4389120"/>
            <a:ext cx="6045245" cy="369332"/>
          </a:xfrm>
          <a:prstGeom prst="rect">
            <a:avLst/>
          </a:prstGeom>
          <a:noFill/>
        </p:spPr>
        <p:txBody>
          <a:bodyPr wrap="none" rtlCol="0">
            <a:spAutoFit/>
          </a:bodyPr>
          <a:lstStyle/>
          <a:p>
            <a:r>
              <a:rPr lang="en-US" dirty="0">
                <a:solidFill>
                  <a:schemeClr val="bg1"/>
                </a:solidFill>
              </a:rPr>
              <a:t>Change the diagram to make it relevant to our application</a:t>
            </a:r>
          </a:p>
        </p:txBody>
      </p:sp>
    </p:spTree>
    <p:extLst>
      <p:ext uri="{BB962C8B-B14F-4D97-AF65-F5344CB8AC3E}">
        <p14:creationId xmlns:p14="http://schemas.microsoft.com/office/powerpoint/2010/main" val="4591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09C43CD-8BA4-CD4E-BA85-B82F0A8CF658}"/>
              </a:ext>
            </a:extLst>
          </p:cNvPr>
          <p:cNvSpPr>
            <a:spLocks noGrp="1"/>
          </p:cNvSpPr>
          <p:nvPr>
            <p:ph type="title"/>
          </p:nvPr>
        </p:nvSpPr>
        <p:spPr/>
        <p:txBody>
          <a:bodyPr/>
          <a:lstStyle/>
          <a:p>
            <a:r>
              <a:rPr lang="en-US" dirty="0" err="1"/>
              <a:t>Ksonnet</a:t>
            </a:r>
            <a:r>
              <a:rPr lang="en-US" dirty="0"/>
              <a:t> Components</a:t>
            </a:r>
          </a:p>
        </p:txBody>
      </p:sp>
      <p:sp>
        <p:nvSpPr>
          <p:cNvPr id="9" name="Content Placeholder 8">
            <a:extLst>
              <a:ext uri="{FF2B5EF4-FFF2-40B4-BE49-F238E27FC236}">
                <a16:creationId xmlns:a16="http://schemas.microsoft.com/office/drawing/2014/main" id="{90B11C93-636A-A143-87D7-C4A5533DCB10}"/>
              </a:ext>
            </a:extLst>
          </p:cNvPr>
          <p:cNvSpPr>
            <a:spLocks noGrp="1"/>
          </p:cNvSpPr>
          <p:nvPr>
            <p:ph sz="half" idx="2"/>
          </p:nvPr>
        </p:nvSpPr>
        <p:spPr/>
        <p:txBody>
          <a:bodyPr/>
          <a:lstStyle/>
          <a:p>
            <a:pPr marL="342900" indent="-342900">
              <a:buFont typeface="Arial" panose="020B0604020202020204" pitchFamily="34" charset="0"/>
              <a:buChar char="•"/>
            </a:pPr>
            <a:r>
              <a:rPr lang="en-US" dirty="0"/>
              <a:t>Component is collection of parts and prototypes for an application</a:t>
            </a:r>
          </a:p>
          <a:p>
            <a:pPr marL="342900" indent="-342900">
              <a:buFont typeface="Arial" panose="020B0604020202020204" pitchFamily="34" charset="0"/>
              <a:buChar char="•"/>
            </a:pPr>
            <a:r>
              <a:rPr lang="en-US" dirty="0"/>
              <a:t>Application deployment defined using </a:t>
            </a:r>
            <a:r>
              <a:rPr lang="en-US" dirty="0" err="1"/>
              <a:t>jsonnet</a:t>
            </a:r>
            <a:r>
              <a:rPr lang="en-US" dirty="0"/>
              <a:t> style syntax</a:t>
            </a:r>
          </a:p>
        </p:txBody>
      </p:sp>
      <p:sp>
        <p:nvSpPr>
          <p:cNvPr id="12" name="Rectangle 11">
            <a:extLst>
              <a:ext uri="{FF2B5EF4-FFF2-40B4-BE49-F238E27FC236}">
                <a16:creationId xmlns:a16="http://schemas.microsoft.com/office/drawing/2014/main" id="{26EE979D-98BF-9C43-9301-47276A8AD80F}"/>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 = </a:t>
            </a:r>
            <a:r>
              <a:rPr lang="en-US" sz="1000" b="1" dirty="0" err="1">
                <a:solidFill>
                  <a:schemeClr val="accent3">
                    <a:lumMod val="50000"/>
                  </a:schemeClr>
                </a:solidFill>
                <a:latin typeface="Lucida Console" panose="020B0609040504020204" pitchFamily="49" charset="0"/>
              </a:rPr>
              <a:t>params.containerPort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labels = { app: </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 service</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params.servicePort</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withType</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params.type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local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 = deployment</a:t>
            </a:r>
          </a:p>
          <a:p>
            <a:pPr>
              <a:spcBef>
                <a:spcPts val="600"/>
              </a:spcBef>
            </a:pPr>
            <a:r>
              <a:rPr lang="en-US" sz="1000" b="1" dirty="0">
                <a:solidFill>
                  <a:schemeClr val="accent3">
                    <a:lumMod val="50000"/>
                  </a:schemeClr>
                </a:solidFill>
                <a:latin typeface="Lucida Console" panose="020B0609040504020204" pitchFamily="49" charset="0"/>
              </a:rPr>
              <a:t>                      .new(</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params.replicas</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params.name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params.image</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withPorts</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containerPort.new</a:t>
            </a:r>
            <a:r>
              <a:rPr lang="en-US" sz="1000" b="1" dirty="0">
                <a:solidFill>
                  <a:schemeClr val="accent3">
                    <a:lumMod val="50000"/>
                  </a:schemeClr>
                </a:solidFill>
                <a:latin typeface="Lucida Console" panose="020B0609040504020204" pitchFamily="49" charset="0"/>
              </a:rPr>
              <a:t>(</a:t>
            </a:r>
            <a:r>
              <a:rPr lang="en-US" sz="1000" b="1" dirty="0" err="1">
                <a:solidFill>
                  <a:schemeClr val="accent3">
                    <a:lumMod val="50000"/>
                  </a:schemeClr>
                </a:solidFill>
                <a:latin typeface="Lucida Console" panose="020B0609040504020204" pitchFamily="49" charset="0"/>
              </a:rPr>
              <a:t>targetPort</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labels);</a:t>
            </a:r>
          </a:p>
          <a:p>
            <a:pPr>
              <a:spcBef>
                <a:spcPts val="600"/>
              </a:spcBef>
            </a:pPr>
            <a:r>
              <a:rPr lang="en-US" sz="1000" b="1" dirty="0">
                <a:solidFill>
                  <a:schemeClr val="accent3">
                    <a:lumMod val="50000"/>
                  </a:schemeClr>
                </a:solidFill>
                <a:latin typeface="Lucida Console" panose="020B0609040504020204" pitchFamily="49" charset="0"/>
              </a:rPr>
              <a:t>k.core.v1.list.new([</a:t>
            </a:r>
            <a:r>
              <a:rPr lang="en-US" sz="1000" b="1" dirty="0" err="1">
                <a:solidFill>
                  <a:schemeClr val="accent3">
                    <a:lumMod val="50000"/>
                  </a:schemeClr>
                </a:solidFill>
                <a:latin typeface="Lucida Console" panose="020B0609040504020204" pitchFamily="49" charset="0"/>
              </a:rPr>
              <a:t>appService</a:t>
            </a: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appDeployment</a:t>
            </a: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65540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11B6-A525-1C45-A643-6A8D2C824DA5}"/>
              </a:ext>
            </a:extLst>
          </p:cNvPr>
          <p:cNvSpPr>
            <a:spLocks noGrp="1"/>
          </p:cNvSpPr>
          <p:nvPr>
            <p:ph type="title"/>
          </p:nvPr>
        </p:nvSpPr>
        <p:spPr/>
        <p:txBody>
          <a:bodyPr/>
          <a:lstStyle/>
          <a:p>
            <a:r>
              <a:rPr lang="en-US" dirty="0" err="1"/>
              <a:t>Ksonnet</a:t>
            </a:r>
            <a:r>
              <a:rPr lang="en-US" dirty="0"/>
              <a:t> </a:t>
            </a:r>
            <a:r>
              <a:rPr lang="en-US" dirty="0" err="1"/>
              <a:t>Params</a:t>
            </a:r>
            <a:endParaRPr lang="en-US" dirty="0"/>
          </a:p>
        </p:txBody>
      </p:sp>
      <p:sp>
        <p:nvSpPr>
          <p:cNvPr id="4" name="Content Placeholder 3">
            <a:extLst>
              <a:ext uri="{FF2B5EF4-FFF2-40B4-BE49-F238E27FC236}">
                <a16:creationId xmlns:a16="http://schemas.microsoft.com/office/drawing/2014/main" id="{C6F7EBC1-ED1A-A449-8F25-A4D76FB39282}"/>
              </a:ext>
            </a:extLst>
          </p:cNvPr>
          <p:cNvSpPr>
            <a:spLocks noGrp="1"/>
          </p:cNvSpPr>
          <p:nvPr>
            <p:ph sz="half" idx="2"/>
          </p:nvPr>
        </p:nvSpPr>
        <p:spPr/>
        <p:txBody>
          <a:bodyPr/>
          <a:lstStyle/>
          <a:p>
            <a:pPr marL="342900" indent="-342900">
              <a:buFont typeface="Arial" panose="020B0604020202020204" pitchFamily="34" charset="0"/>
              <a:buChar char="•"/>
            </a:pPr>
            <a:r>
              <a:rPr lang="en-US" dirty="0"/>
              <a:t>A </a:t>
            </a:r>
            <a:r>
              <a:rPr lang="en-US" dirty="0" err="1"/>
              <a:t>params</a:t>
            </a:r>
            <a:r>
              <a:rPr lang="en-US" dirty="0"/>
              <a:t> file declares the configurable components in </a:t>
            </a:r>
            <a:r>
              <a:rPr lang="en-US" dirty="0" err="1"/>
              <a:t>ksonnet</a:t>
            </a:r>
            <a:r>
              <a:rPr lang="en-US" dirty="0"/>
              <a:t> managed application</a:t>
            </a:r>
          </a:p>
          <a:p>
            <a:pPr marL="342900" indent="-342900">
              <a:buFont typeface="Arial" panose="020B0604020202020204" pitchFamily="34" charset="0"/>
              <a:buChar char="•"/>
            </a:pPr>
            <a:r>
              <a:rPr lang="en-US" dirty="0" err="1"/>
              <a:t>Params</a:t>
            </a:r>
            <a:r>
              <a:rPr lang="en-US" dirty="0"/>
              <a:t> can be changed from the CLI:</a:t>
            </a:r>
            <a:br>
              <a:rPr lang="en-US" dirty="0"/>
            </a:br>
            <a:r>
              <a:rPr lang="en-US" sz="1400" dirty="0" err="1">
                <a:latin typeface="Courier" pitchFamily="2" charset="0"/>
              </a:rPr>
              <a:t>ks</a:t>
            </a:r>
            <a:r>
              <a:rPr lang="en-US" sz="1400" dirty="0">
                <a:latin typeface="Courier" pitchFamily="2" charset="0"/>
              </a:rPr>
              <a:t> </a:t>
            </a:r>
            <a:r>
              <a:rPr lang="en-US" sz="1400" dirty="0" err="1">
                <a:latin typeface="Courier" pitchFamily="2" charset="0"/>
              </a:rPr>
              <a:t>param</a:t>
            </a:r>
            <a:r>
              <a:rPr lang="en-US" sz="1400" dirty="0">
                <a:latin typeface="Courier" pitchFamily="2" charset="0"/>
              </a:rPr>
              <a:t> set name image foo/bar:1</a:t>
            </a:r>
          </a:p>
        </p:txBody>
      </p:sp>
      <p:sp>
        <p:nvSpPr>
          <p:cNvPr id="5" name="Rectangle 4">
            <a:extLst>
              <a:ext uri="{FF2B5EF4-FFF2-40B4-BE49-F238E27FC236}">
                <a16:creationId xmlns:a16="http://schemas.microsoft.com/office/drawing/2014/main" id="{0276C232-3486-C541-AD0A-5A0AF9294DE0}"/>
              </a:ext>
            </a:extLst>
          </p:cNvPr>
          <p:cNvSpPr/>
          <p:nvPr/>
        </p:nvSpPr>
        <p:spPr>
          <a:xfrm>
            <a:off x="571500" y="1012507"/>
            <a:ext cx="3792682"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global: {</a:t>
            </a:r>
          </a:p>
          <a:p>
            <a:pPr>
              <a:spcBef>
                <a:spcPts val="600"/>
              </a:spcBef>
            </a:pPr>
            <a:r>
              <a:rPr lang="en-US" sz="1000" b="1" dirty="0">
                <a:solidFill>
                  <a:schemeClr val="accent3">
                    <a:lumMod val="50000"/>
                  </a:schemeClr>
                </a:solidFill>
                <a:latin typeface="Lucida Console" panose="020B0609040504020204" pitchFamily="49" charset="0"/>
              </a:rPr>
              <a:t>        // replicas: 4,</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components: {</a:t>
            </a:r>
          </a:p>
          <a:p>
            <a:pPr>
              <a:spcBef>
                <a:spcPts val="600"/>
              </a:spcBef>
            </a:pPr>
            <a:r>
              <a:rPr lang="en-US" sz="1000" b="1" dirty="0">
                <a:solidFill>
                  <a:schemeClr val="accent3">
                    <a:lumMod val="50000"/>
                  </a:schemeClr>
                </a:solidFill>
                <a:latin typeface="Lucida Console" panose="020B0609040504020204" pitchFamily="49" charset="0"/>
              </a:rPr>
              <a:t>        name: {</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containerPort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image: "</a:t>
            </a:r>
            <a:r>
              <a:rPr lang="en-US" sz="1000" b="1" dirty="0" err="1">
                <a:solidFill>
                  <a:schemeClr val="accent3">
                    <a:lumMod val="50000"/>
                  </a:schemeClr>
                </a:solidFill>
                <a:latin typeface="Lucida Console" panose="020B0609040504020204" pitchFamily="49" charset="0"/>
              </a:rPr>
              <a:t>arungupta</a:t>
            </a:r>
            <a:r>
              <a:rPr lang="en-US" sz="1000" b="1" dirty="0">
                <a:solidFill>
                  <a:schemeClr val="accent3">
                    <a:lumMod val="50000"/>
                  </a:schemeClr>
                </a:solidFill>
                <a:latin typeface="Lucida Console" panose="020B0609040504020204" pitchFamily="49" charset="0"/>
              </a:rPr>
              <a:t>/name",</a:t>
            </a:r>
          </a:p>
          <a:p>
            <a:pPr>
              <a:spcBef>
                <a:spcPts val="600"/>
              </a:spcBef>
            </a:pPr>
            <a:r>
              <a:rPr lang="en-US" sz="1000" b="1" dirty="0">
                <a:solidFill>
                  <a:schemeClr val="accent3">
                    <a:lumMod val="50000"/>
                  </a:schemeClr>
                </a:solidFill>
                <a:latin typeface="Lucida Console" panose="020B0609040504020204" pitchFamily="49" charset="0"/>
              </a:rPr>
              <a:t>            name: ”name",</a:t>
            </a:r>
          </a:p>
          <a:p>
            <a:pPr>
              <a:spcBef>
                <a:spcPts val="600"/>
              </a:spcBef>
            </a:pPr>
            <a:r>
              <a:rPr lang="en-US" sz="1000" b="1" dirty="0">
                <a:solidFill>
                  <a:schemeClr val="accent3">
                    <a:lumMod val="50000"/>
                  </a:schemeClr>
                </a:solidFill>
                <a:latin typeface="Lucida Console" panose="020B0609040504020204" pitchFamily="49" charset="0"/>
              </a:rPr>
              <a:t>            replicas: 1,</a:t>
            </a:r>
          </a:p>
          <a:p>
            <a:pPr>
              <a:spcBef>
                <a:spcPts val="600"/>
              </a:spcBef>
            </a:pPr>
            <a:r>
              <a:rPr lang="en-US" sz="1000" b="1" dirty="0">
                <a:solidFill>
                  <a:schemeClr val="accent3">
                    <a:lumMod val="50000"/>
                  </a:schemeClr>
                </a:solidFill>
                <a:latin typeface="Lucida Console" panose="020B0609040504020204" pitchFamily="49" charset="0"/>
              </a:rPr>
              <a:t>            </a:t>
            </a:r>
            <a:r>
              <a:rPr lang="en-US" sz="1000" b="1" dirty="0" err="1">
                <a:solidFill>
                  <a:schemeClr val="accent3">
                    <a:lumMod val="50000"/>
                  </a:schemeClr>
                </a:solidFill>
                <a:latin typeface="Lucida Console" panose="020B0609040504020204" pitchFamily="49" charset="0"/>
              </a:rPr>
              <a:t>servicePort</a:t>
            </a:r>
            <a:r>
              <a:rPr lang="en-US" sz="1000" b="1" dirty="0">
                <a:solidFill>
                  <a:schemeClr val="accent3">
                    <a:lumMod val="50000"/>
                  </a:schemeClr>
                </a:solidFill>
                <a:latin typeface="Lucida Console" panose="020B0609040504020204" pitchFamily="49" charset="0"/>
              </a:rPr>
              <a:t>: 8082,</a:t>
            </a:r>
          </a:p>
          <a:p>
            <a:pPr>
              <a:spcBef>
                <a:spcPts val="600"/>
              </a:spcBef>
            </a:pPr>
            <a:r>
              <a:rPr lang="en-US" sz="1000" b="1" dirty="0">
                <a:solidFill>
                  <a:schemeClr val="accent3">
                    <a:lumMod val="50000"/>
                  </a:schemeClr>
                </a:solidFill>
                <a:latin typeface="Lucida Console" panose="020B0609040504020204" pitchFamily="49" charset="0"/>
              </a:rPr>
              <a:t>            type: ”</a:t>
            </a:r>
            <a:r>
              <a:rPr lang="en-US" sz="1000" b="1" dirty="0" err="1">
                <a:solidFill>
                  <a:schemeClr val="accent3">
                    <a:lumMod val="50000"/>
                  </a:schemeClr>
                </a:solidFill>
                <a:latin typeface="Lucida Console" panose="020B0609040504020204" pitchFamily="49" charset="0"/>
              </a:rPr>
              <a:t>ClusterIP</a:t>
            </a:r>
            <a:r>
              <a:rPr lang="en-US" sz="1000" b="1" dirty="0">
                <a:solidFill>
                  <a:schemeClr val="accent3">
                    <a:lumMod val="50000"/>
                  </a:schemeClr>
                </a:solidFill>
                <a:latin typeface="Lucida Console" panose="020B0609040504020204" pitchFamily="49" charset="0"/>
              </a:rPr>
              <a:t>",</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    }</a:t>
            </a:r>
          </a:p>
          <a:p>
            <a:pPr>
              <a:spcBef>
                <a:spcPts val="600"/>
              </a:spcBef>
            </a:pPr>
            <a:r>
              <a:rPr lang="en-US" sz="1000" b="1" dirty="0">
                <a:solidFill>
                  <a:schemeClr val="accent3">
                    <a:lumMod val="50000"/>
                  </a:schemeClr>
                </a:solidFill>
                <a:latin typeface="Lucida Console" panose="020B0609040504020204" pitchFamily="49" charset="0"/>
              </a:rPr>
              <a:t>}</a:t>
            </a:r>
          </a:p>
        </p:txBody>
      </p:sp>
    </p:spTree>
    <p:extLst>
      <p:ext uri="{BB962C8B-B14F-4D97-AF65-F5344CB8AC3E}">
        <p14:creationId xmlns:p14="http://schemas.microsoft.com/office/powerpoint/2010/main" val="142459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t>
            </a:r>
            <a:br>
              <a:rPr lang="en-US" dirty="0"/>
            </a:br>
            <a:r>
              <a:rPr lang="en-US" dirty="0"/>
              <a:t>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AWS </a:t>
            </a:r>
            <a:r>
              <a:rPr lang="en-US" dirty="0" err="1"/>
              <a:t>CodePipeline</a:t>
            </a:r>
            <a:r>
              <a:rPr lang="en-US" dirty="0"/>
              <a:t> </a:t>
            </a:r>
            <a:r>
              <a:rPr lang="mr-IN" dirty="0"/>
              <a:t>–</a:t>
            </a:r>
            <a:r>
              <a:rPr lang="en-US" dirty="0"/>
              <a:t> CI/CD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bg1"/>
                </a:solidFill>
              </a:rPr>
              <a:t>Amazon </a:t>
            </a:r>
            <a:r>
              <a:rPr lang="en-US" sz="1200" dirty="0" err="1">
                <a:solidFill>
                  <a:schemeClr val="bg1"/>
                </a:solidFill>
              </a:rPr>
              <a:t>CloudWatch</a:t>
            </a:r>
            <a:endParaRPr lang="en-US" sz="1200" dirty="0">
              <a:solidFill>
                <a:schemeClr val="bg1"/>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bg1"/>
                </a:solidFill>
              </a:rPr>
              <a:t>AWS</a:t>
            </a:r>
            <a:br>
              <a:rPr lang="en-US" sz="1200" dirty="0">
                <a:solidFill>
                  <a:schemeClr val="bg1"/>
                </a:solidFill>
              </a:rPr>
            </a:br>
            <a:r>
              <a:rPr lang="en-US" sz="1200" dirty="0" err="1">
                <a:solidFill>
                  <a:schemeClr val="bg1"/>
                </a:solidFill>
              </a:rPr>
              <a:t>CloudTrail</a:t>
            </a:r>
            <a:endParaRPr lang="en-US" sz="1200" dirty="0">
              <a:solidFill>
                <a:schemeClr val="bg1"/>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in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483F0D-CC6B-EB4E-B5DB-28342059B424}"/>
              </a:ext>
            </a:extLst>
          </p:cNvPr>
          <p:cNvSpPr>
            <a:spLocks noGrp="1"/>
          </p:cNvSpPr>
          <p:nvPr>
            <p:ph type="title"/>
          </p:nvPr>
        </p:nvSpPr>
        <p:spPr/>
        <p:txBody>
          <a:bodyPr/>
          <a:lstStyle/>
          <a:p>
            <a:r>
              <a:rPr lang="en-US" dirty="0"/>
              <a:t>Kubernetes Logging with Prometheus &amp; Grafana</a:t>
            </a:r>
          </a:p>
        </p:txBody>
      </p:sp>
      <p:sp>
        <p:nvSpPr>
          <p:cNvPr id="4" name="Content Placeholder 3">
            <a:extLst>
              <a:ext uri="{FF2B5EF4-FFF2-40B4-BE49-F238E27FC236}">
                <a16:creationId xmlns:a16="http://schemas.microsoft.com/office/drawing/2014/main" id="{AC702D6B-1350-8649-8D01-9B841B0BD9C4}"/>
              </a:ext>
            </a:extLst>
          </p:cNvPr>
          <p:cNvSpPr>
            <a:spLocks noGrp="1"/>
          </p:cNvSpPr>
          <p:nvPr>
            <p:ph idx="1"/>
          </p:nvPr>
        </p:nvSpPr>
        <p:spPr/>
        <p:txBody>
          <a:bodyPr/>
          <a:lstStyle/>
          <a:p>
            <a:r>
              <a:rPr lang="en-US" dirty="0"/>
              <a:t>Need slides or a diagram</a:t>
            </a:r>
          </a:p>
        </p:txBody>
      </p:sp>
    </p:spTree>
    <p:extLst>
      <p:ext uri="{BB962C8B-B14F-4D97-AF65-F5344CB8AC3E}">
        <p14:creationId xmlns:p14="http://schemas.microsoft.com/office/powerpoint/2010/main" val="178951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Kubernetes Logging with Prometheus and Grafana</a:t>
            </a:r>
          </a:p>
        </p:txBody>
      </p:sp>
    </p:spTree>
    <p:extLst>
      <p:ext uri="{BB962C8B-B14F-4D97-AF65-F5344CB8AC3E}">
        <p14:creationId xmlns:p14="http://schemas.microsoft.com/office/powerpoint/2010/main" val="311568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Prometheus and Grafana</a:t>
            </a:r>
          </a:p>
        </p:txBody>
      </p:sp>
      <p:sp>
        <p:nvSpPr>
          <p:cNvPr id="2" name="TextBox 1">
            <a:extLst>
              <a:ext uri="{FF2B5EF4-FFF2-40B4-BE49-F238E27FC236}">
                <a16:creationId xmlns:a16="http://schemas.microsoft.com/office/drawing/2014/main" id="{4F28B6B0-583A-C04D-93E4-D009B47322A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-microservices-deploy-options/issues/79</a:t>
            </a:r>
          </a:p>
        </p:txBody>
      </p:sp>
    </p:spTree>
    <p:extLst>
      <p:ext uri="{BB962C8B-B14F-4D97-AF65-F5344CB8AC3E}">
        <p14:creationId xmlns:p14="http://schemas.microsoft.com/office/powerpoint/2010/main" val="32754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a:t>
            </a:r>
            <a:r>
              <a:rPr lang="en-US" dirty="0" err="1"/>
              <a:t>Fargate</a:t>
            </a:r>
            <a:r>
              <a:rPr lang="en-US" dirty="0"/>
              <a:t> in 2018</a:t>
            </a:r>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6" presetClass="emph" presetSubtype="0" accel="100000" autoRev="1" fill="hold" nodeType="withEffect">
                                  <p:stCondLst>
                                    <p:cond delay="0"/>
                                  </p:stCondLst>
                                  <p:childTnLst>
                                    <p:animScale>
                                      <p:cBhvr>
                                        <p:cTn id="14" dur="500" fill="hold"/>
                                        <p:tgtEl>
                                          <p:spTgt spid="6"/>
                                        </p:tgtEl>
                                      </p:cBhvr>
                                      <p:by x="50000" y="50000"/>
                                    </p:animScale>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a:latin typeface="Amazon Ember" charset="0"/>
                <a:ea typeface="Amazon Ember" charset="0"/>
                <a:cs typeface="Amazon Ember" charset="0"/>
              </a:rPr>
              <a:t>Serverless means…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38754</TotalTime>
  <Words>7482</Words>
  <Application>Microsoft Macintosh PowerPoint</Application>
  <PresentationFormat>On-screen Show (16:9)</PresentationFormat>
  <Paragraphs>1075</Paragraphs>
  <Slides>130</Slides>
  <Notes>72</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130</vt:i4>
      </vt:variant>
    </vt:vector>
  </HeadingPairs>
  <TitlesOfParts>
    <vt:vector size="148"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Neue</vt:lpstr>
      <vt:lpstr>Lucida Console</vt:lpstr>
      <vt:lpstr>Mangal</vt:lpstr>
      <vt:lpstr>Open Sans</vt:lpstr>
      <vt:lpstr>Open Sans Light</vt:lpstr>
      <vt:lpstr>Verdana</vt:lpstr>
      <vt:lpstr>DeckTemplate-AWS</vt:lpstr>
      <vt:lpstr>PowerPoint Presentation</vt:lpstr>
      <vt:lpstr>Agenda</vt:lpstr>
      <vt:lpstr>Introduction</vt:lpstr>
      <vt:lpstr>Show different AWS Compute Options</vt:lpstr>
      <vt:lpstr>A Typical Application with Microservices</vt:lpstr>
      <vt:lpstr>Application Concerns</vt:lpstr>
      <vt:lpstr>WildFly Swarm</vt:lpstr>
      <vt:lpstr>Eclipse Microprofile</vt:lpstr>
      <vt:lpstr>WildFly Swarm</vt:lpstr>
      <vt:lpstr>Hollow Jars – Customize your app server</vt:lpstr>
      <vt:lpstr>PowerPoint Presentation</vt:lpstr>
      <vt:lpstr>PowerPoint Presentation</vt:lpstr>
      <vt:lpstr>Microservices and Containers</vt:lpstr>
      <vt:lpstr>Microservices</vt:lpstr>
      <vt:lpstr>Microservices and Containers</vt:lpstr>
      <vt:lpstr>Running Container</vt:lpstr>
      <vt:lpstr>PowerPoint Presentation</vt:lpstr>
      <vt:lpstr>PowerPoint Presentation</vt:lpstr>
      <vt:lpstr>Running Containers</vt:lpstr>
      <vt:lpstr>Running Containers at Scale</vt:lpstr>
      <vt:lpstr>Fargate and ECS</vt:lpstr>
      <vt:lpstr>Running Containers on AWS</vt:lpstr>
      <vt:lpstr>Helping Customers Scale Containers</vt:lpstr>
      <vt:lpstr>Add 125 logo slide</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AWS Fargate Visibility</vt:lpstr>
      <vt:lpstr>PowerPoint Presentation</vt:lpstr>
      <vt:lpstr>Rightsize your microservices with AWS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Get slides from Kfir/Ankur</vt:lpstr>
      <vt:lpstr>Deployment Pipeline with Amazon ECS</vt:lpstr>
      <vt:lpstr>PowerPoint Presentation</vt:lpstr>
      <vt:lpstr>Monitoring</vt:lpstr>
      <vt:lpstr>Metrics</vt:lpstr>
      <vt:lpstr>Get slides from Bharath/Abhishek</vt:lpstr>
      <vt:lpstr>PowerPoint Presentation</vt:lpstr>
      <vt:lpstr>ECS Logging with Prometheus and Grafana</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Application Packaging using Helm</vt:lpstr>
      <vt:lpstr>Helm – Package Manager for Kubernetes</vt:lpstr>
      <vt:lpstr>PowerPoint Presentation</vt:lpstr>
      <vt:lpstr>Helm Chart Structure</vt:lpstr>
      <vt:lpstr>Helm Sample Chart</vt:lpstr>
      <vt:lpstr>PowerPoint Presentation</vt:lpstr>
      <vt:lpstr>Kubernetes Application Packaging using Ksonnet</vt:lpstr>
      <vt:lpstr>Ksonnet</vt:lpstr>
      <vt:lpstr>Ksonnet Components</vt:lpstr>
      <vt:lpstr>Ksonnet Components</vt:lpstr>
      <vt:lpstr>Ksonnet Params</vt:lpstr>
      <vt:lpstr>PowerPoint Presentation</vt:lpstr>
      <vt:lpstr>Kubernetes Deployment Pipeline with  AWS CodePipeline</vt:lpstr>
      <vt:lpstr>AWS CodePipeline – CI/CD with Kubernetes</vt:lpstr>
      <vt:lpstr>PowerPoint Presentation</vt:lpstr>
      <vt:lpstr>Logging using EKS</vt:lpstr>
      <vt:lpstr>PowerPoint Presentation</vt:lpstr>
      <vt:lpstr>Kubernetes Logging with Prometheus &amp; Grafana</vt:lpstr>
      <vt:lpstr>PowerPoint Presentation</vt:lpstr>
      <vt:lpstr>PowerPoint Presentation</vt:lpstr>
      <vt:lpstr>PowerPoint Presentation</vt:lpstr>
      <vt:lpstr>EKS Support for Fargate in 2018</vt:lpstr>
      <vt:lpstr>Microservices using AWS Lambda</vt:lpstr>
      <vt:lpstr>Serverless Key Concepts</vt:lpstr>
      <vt:lpstr>Serverless means…</vt:lpstr>
      <vt:lpstr>Spectrum of AWS offerings</vt:lpstr>
      <vt:lpstr>Lambda Basics</vt:lpstr>
      <vt:lpstr>Using AWS Lambda</vt:lpstr>
      <vt:lpstr>Lambda execution model</vt:lpstr>
      <vt:lpstr>Anatomy of a Lambda function</vt:lpstr>
      <vt:lpstr>PowerPoint Presentation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PowerPoint Presentation</vt:lpstr>
      <vt:lpstr>PowerPoint Presentation</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597</cp:revision>
  <dcterms:created xsi:type="dcterms:W3CDTF">2016-06-17T18:22:10Z</dcterms:created>
  <dcterms:modified xsi:type="dcterms:W3CDTF">2018-03-13T16:45:36Z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